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6" autoAdjust="0"/>
    <p:restoredTop sz="94660"/>
  </p:normalViewPr>
  <p:slideViewPr>
    <p:cSldViewPr snapToGrid="0">
      <p:cViewPr varScale="1">
        <p:scale>
          <a:sx n="63" d="100"/>
          <a:sy n="63" d="100"/>
        </p:scale>
        <p:origin x="84" y="2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E1E74-AF9C-A615-30AE-C18861D03E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2936EAE-4575-FDF5-1642-B3EF6BEC1A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0CAFE40-8846-73E7-D9AD-F200F0C856A7}"/>
              </a:ext>
            </a:extLst>
          </p:cNvPr>
          <p:cNvSpPr>
            <a:spLocks noGrp="1"/>
          </p:cNvSpPr>
          <p:nvPr>
            <p:ph type="dt" sz="half" idx="10"/>
          </p:nvPr>
        </p:nvSpPr>
        <p:spPr/>
        <p:txBody>
          <a:bodyPr/>
          <a:lstStyle/>
          <a:p>
            <a:fld id="{34382E3E-7797-483F-B48E-B5F224EF1A08}" type="datetimeFigureOut">
              <a:rPr lang="en-GB" smtClean="0"/>
              <a:t>26/06/2023</a:t>
            </a:fld>
            <a:endParaRPr lang="en-GB"/>
          </a:p>
        </p:txBody>
      </p:sp>
      <p:sp>
        <p:nvSpPr>
          <p:cNvPr id="5" name="Footer Placeholder 4">
            <a:extLst>
              <a:ext uri="{FF2B5EF4-FFF2-40B4-BE49-F238E27FC236}">
                <a16:creationId xmlns:a16="http://schemas.microsoft.com/office/drawing/2014/main" id="{55059839-4E95-82EB-1A21-8FC013E749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961C5B-1442-E34F-78F2-B85CFDA2DEC8}"/>
              </a:ext>
            </a:extLst>
          </p:cNvPr>
          <p:cNvSpPr>
            <a:spLocks noGrp="1"/>
          </p:cNvSpPr>
          <p:nvPr>
            <p:ph type="sldNum" sz="quarter" idx="12"/>
          </p:nvPr>
        </p:nvSpPr>
        <p:spPr/>
        <p:txBody>
          <a:bodyPr/>
          <a:lstStyle/>
          <a:p>
            <a:fld id="{8D1913E2-F327-4A19-8E92-E99E9987589C}" type="slidenum">
              <a:rPr lang="en-GB" smtClean="0"/>
              <a:t>‹#›</a:t>
            </a:fld>
            <a:endParaRPr lang="en-GB"/>
          </a:p>
        </p:txBody>
      </p:sp>
    </p:spTree>
    <p:extLst>
      <p:ext uri="{BB962C8B-B14F-4D97-AF65-F5344CB8AC3E}">
        <p14:creationId xmlns:p14="http://schemas.microsoft.com/office/powerpoint/2010/main" val="937780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A2652-B373-4F64-2B2E-EDD4D41B27D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3CFF92E-C07C-EBB2-4B52-51319FF7E7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73B364-B95F-685C-5CFA-1A16E1885849}"/>
              </a:ext>
            </a:extLst>
          </p:cNvPr>
          <p:cNvSpPr>
            <a:spLocks noGrp="1"/>
          </p:cNvSpPr>
          <p:nvPr>
            <p:ph type="dt" sz="half" idx="10"/>
          </p:nvPr>
        </p:nvSpPr>
        <p:spPr/>
        <p:txBody>
          <a:bodyPr/>
          <a:lstStyle/>
          <a:p>
            <a:fld id="{34382E3E-7797-483F-B48E-B5F224EF1A08}" type="datetimeFigureOut">
              <a:rPr lang="en-GB" smtClean="0"/>
              <a:t>26/06/2023</a:t>
            </a:fld>
            <a:endParaRPr lang="en-GB"/>
          </a:p>
        </p:txBody>
      </p:sp>
      <p:sp>
        <p:nvSpPr>
          <p:cNvPr id="5" name="Footer Placeholder 4">
            <a:extLst>
              <a:ext uri="{FF2B5EF4-FFF2-40B4-BE49-F238E27FC236}">
                <a16:creationId xmlns:a16="http://schemas.microsoft.com/office/drawing/2014/main" id="{1D3DFE7B-3303-CE80-2D24-58A6C8DD01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50F7A4-21AF-22E7-F4DC-E40C02B40B7B}"/>
              </a:ext>
            </a:extLst>
          </p:cNvPr>
          <p:cNvSpPr>
            <a:spLocks noGrp="1"/>
          </p:cNvSpPr>
          <p:nvPr>
            <p:ph type="sldNum" sz="quarter" idx="12"/>
          </p:nvPr>
        </p:nvSpPr>
        <p:spPr/>
        <p:txBody>
          <a:bodyPr/>
          <a:lstStyle/>
          <a:p>
            <a:fld id="{8D1913E2-F327-4A19-8E92-E99E9987589C}" type="slidenum">
              <a:rPr lang="en-GB" smtClean="0"/>
              <a:t>‹#›</a:t>
            </a:fld>
            <a:endParaRPr lang="en-GB"/>
          </a:p>
        </p:txBody>
      </p:sp>
    </p:spTree>
    <p:extLst>
      <p:ext uri="{BB962C8B-B14F-4D97-AF65-F5344CB8AC3E}">
        <p14:creationId xmlns:p14="http://schemas.microsoft.com/office/powerpoint/2010/main" val="2235875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762F90-49E7-4951-4E37-F6E5BE1BCB3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714BB99-46B5-F0CC-B996-7CFE02F9C1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34A8193-446B-55BA-C36D-60EE084FF2D3}"/>
              </a:ext>
            </a:extLst>
          </p:cNvPr>
          <p:cNvSpPr>
            <a:spLocks noGrp="1"/>
          </p:cNvSpPr>
          <p:nvPr>
            <p:ph type="dt" sz="half" idx="10"/>
          </p:nvPr>
        </p:nvSpPr>
        <p:spPr/>
        <p:txBody>
          <a:bodyPr/>
          <a:lstStyle/>
          <a:p>
            <a:fld id="{34382E3E-7797-483F-B48E-B5F224EF1A08}" type="datetimeFigureOut">
              <a:rPr lang="en-GB" smtClean="0"/>
              <a:t>26/06/2023</a:t>
            </a:fld>
            <a:endParaRPr lang="en-GB"/>
          </a:p>
        </p:txBody>
      </p:sp>
      <p:sp>
        <p:nvSpPr>
          <p:cNvPr id="5" name="Footer Placeholder 4">
            <a:extLst>
              <a:ext uri="{FF2B5EF4-FFF2-40B4-BE49-F238E27FC236}">
                <a16:creationId xmlns:a16="http://schemas.microsoft.com/office/drawing/2014/main" id="{9306B8D1-0E96-D366-E50D-3CAF7C9B7C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9F8AA0-E5C6-ABC4-8818-3C27F628C109}"/>
              </a:ext>
            </a:extLst>
          </p:cNvPr>
          <p:cNvSpPr>
            <a:spLocks noGrp="1"/>
          </p:cNvSpPr>
          <p:nvPr>
            <p:ph type="sldNum" sz="quarter" idx="12"/>
          </p:nvPr>
        </p:nvSpPr>
        <p:spPr/>
        <p:txBody>
          <a:bodyPr/>
          <a:lstStyle/>
          <a:p>
            <a:fld id="{8D1913E2-F327-4A19-8E92-E99E9987589C}" type="slidenum">
              <a:rPr lang="en-GB" smtClean="0"/>
              <a:t>‹#›</a:t>
            </a:fld>
            <a:endParaRPr lang="en-GB"/>
          </a:p>
        </p:txBody>
      </p:sp>
    </p:spTree>
    <p:extLst>
      <p:ext uri="{BB962C8B-B14F-4D97-AF65-F5344CB8AC3E}">
        <p14:creationId xmlns:p14="http://schemas.microsoft.com/office/powerpoint/2010/main" val="2918155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D64D8-E2DE-AA0B-D01B-819DFA8F1D9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7D77535-E1DC-5936-A818-03F87DB5B8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D7C807-FF16-B15D-33E2-D1714E6B1340}"/>
              </a:ext>
            </a:extLst>
          </p:cNvPr>
          <p:cNvSpPr>
            <a:spLocks noGrp="1"/>
          </p:cNvSpPr>
          <p:nvPr>
            <p:ph type="dt" sz="half" idx="10"/>
          </p:nvPr>
        </p:nvSpPr>
        <p:spPr/>
        <p:txBody>
          <a:bodyPr/>
          <a:lstStyle/>
          <a:p>
            <a:fld id="{34382E3E-7797-483F-B48E-B5F224EF1A08}" type="datetimeFigureOut">
              <a:rPr lang="en-GB" smtClean="0"/>
              <a:t>26/06/2023</a:t>
            </a:fld>
            <a:endParaRPr lang="en-GB"/>
          </a:p>
        </p:txBody>
      </p:sp>
      <p:sp>
        <p:nvSpPr>
          <p:cNvPr id="5" name="Footer Placeholder 4">
            <a:extLst>
              <a:ext uri="{FF2B5EF4-FFF2-40B4-BE49-F238E27FC236}">
                <a16:creationId xmlns:a16="http://schemas.microsoft.com/office/drawing/2014/main" id="{C40C5B26-079B-405A-86F3-457836CE4C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A4D23D-5405-F2FE-54B9-2A209BBA329C}"/>
              </a:ext>
            </a:extLst>
          </p:cNvPr>
          <p:cNvSpPr>
            <a:spLocks noGrp="1"/>
          </p:cNvSpPr>
          <p:nvPr>
            <p:ph type="sldNum" sz="quarter" idx="12"/>
          </p:nvPr>
        </p:nvSpPr>
        <p:spPr/>
        <p:txBody>
          <a:bodyPr/>
          <a:lstStyle/>
          <a:p>
            <a:fld id="{8D1913E2-F327-4A19-8E92-E99E9987589C}" type="slidenum">
              <a:rPr lang="en-GB" smtClean="0"/>
              <a:t>‹#›</a:t>
            </a:fld>
            <a:endParaRPr lang="en-GB"/>
          </a:p>
        </p:txBody>
      </p:sp>
    </p:spTree>
    <p:extLst>
      <p:ext uri="{BB962C8B-B14F-4D97-AF65-F5344CB8AC3E}">
        <p14:creationId xmlns:p14="http://schemas.microsoft.com/office/powerpoint/2010/main" val="3846447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EC240-46AE-EEBA-0857-314FF5161A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1063D3D-9A6A-2152-F01F-5EE176C397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23BB1F-858C-2E0B-7290-618668A68382}"/>
              </a:ext>
            </a:extLst>
          </p:cNvPr>
          <p:cNvSpPr>
            <a:spLocks noGrp="1"/>
          </p:cNvSpPr>
          <p:nvPr>
            <p:ph type="dt" sz="half" idx="10"/>
          </p:nvPr>
        </p:nvSpPr>
        <p:spPr/>
        <p:txBody>
          <a:bodyPr/>
          <a:lstStyle/>
          <a:p>
            <a:fld id="{34382E3E-7797-483F-B48E-B5F224EF1A08}" type="datetimeFigureOut">
              <a:rPr lang="en-GB" smtClean="0"/>
              <a:t>26/06/2023</a:t>
            </a:fld>
            <a:endParaRPr lang="en-GB"/>
          </a:p>
        </p:txBody>
      </p:sp>
      <p:sp>
        <p:nvSpPr>
          <p:cNvPr id="5" name="Footer Placeholder 4">
            <a:extLst>
              <a:ext uri="{FF2B5EF4-FFF2-40B4-BE49-F238E27FC236}">
                <a16:creationId xmlns:a16="http://schemas.microsoft.com/office/drawing/2014/main" id="{D4F41CB7-14F7-6421-DCDE-039DF814AC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38387A-E413-E8B3-135E-6973A30131D3}"/>
              </a:ext>
            </a:extLst>
          </p:cNvPr>
          <p:cNvSpPr>
            <a:spLocks noGrp="1"/>
          </p:cNvSpPr>
          <p:nvPr>
            <p:ph type="sldNum" sz="quarter" idx="12"/>
          </p:nvPr>
        </p:nvSpPr>
        <p:spPr/>
        <p:txBody>
          <a:bodyPr/>
          <a:lstStyle/>
          <a:p>
            <a:fld id="{8D1913E2-F327-4A19-8E92-E99E9987589C}" type="slidenum">
              <a:rPr lang="en-GB" smtClean="0"/>
              <a:t>‹#›</a:t>
            </a:fld>
            <a:endParaRPr lang="en-GB"/>
          </a:p>
        </p:txBody>
      </p:sp>
    </p:spTree>
    <p:extLst>
      <p:ext uri="{BB962C8B-B14F-4D97-AF65-F5344CB8AC3E}">
        <p14:creationId xmlns:p14="http://schemas.microsoft.com/office/powerpoint/2010/main" val="398628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761D7-1E66-907C-CEDF-0DD1D4E8FDC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B7E65C2-791D-1360-20DB-FE8D7EBEB3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0BD7DD9-DB1E-D370-E3FF-0928D5D427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71C24D9-4A22-78AF-B92C-F7C61F2461D3}"/>
              </a:ext>
            </a:extLst>
          </p:cNvPr>
          <p:cNvSpPr>
            <a:spLocks noGrp="1"/>
          </p:cNvSpPr>
          <p:nvPr>
            <p:ph type="dt" sz="half" idx="10"/>
          </p:nvPr>
        </p:nvSpPr>
        <p:spPr/>
        <p:txBody>
          <a:bodyPr/>
          <a:lstStyle/>
          <a:p>
            <a:fld id="{34382E3E-7797-483F-B48E-B5F224EF1A08}" type="datetimeFigureOut">
              <a:rPr lang="en-GB" smtClean="0"/>
              <a:t>26/06/2023</a:t>
            </a:fld>
            <a:endParaRPr lang="en-GB"/>
          </a:p>
        </p:txBody>
      </p:sp>
      <p:sp>
        <p:nvSpPr>
          <p:cNvPr id="6" name="Footer Placeholder 5">
            <a:extLst>
              <a:ext uri="{FF2B5EF4-FFF2-40B4-BE49-F238E27FC236}">
                <a16:creationId xmlns:a16="http://schemas.microsoft.com/office/drawing/2014/main" id="{CDE164B6-9866-7C9E-7802-AA7BE0DE9C4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68123E-9643-F4D0-0E41-B69AE5E10C5A}"/>
              </a:ext>
            </a:extLst>
          </p:cNvPr>
          <p:cNvSpPr>
            <a:spLocks noGrp="1"/>
          </p:cNvSpPr>
          <p:nvPr>
            <p:ph type="sldNum" sz="quarter" idx="12"/>
          </p:nvPr>
        </p:nvSpPr>
        <p:spPr/>
        <p:txBody>
          <a:bodyPr/>
          <a:lstStyle/>
          <a:p>
            <a:fld id="{8D1913E2-F327-4A19-8E92-E99E9987589C}" type="slidenum">
              <a:rPr lang="en-GB" smtClean="0"/>
              <a:t>‹#›</a:t>
            </a:fld>
            <a:endParaRPr lang="en-GB"/>
          </a:p>
        </p:txBody>
      </p:sp>
    </p:spTree>
    <p:extLst>
      <p:ext uri="{BB962C8B-B14F-4D97-AF65-F5344CB8AC3E}">
        <p14:creationId xmlns:p14="http://schemas.microsoft.com/office/powerpoint/2010/main" val="3451012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8C93F-38D9-6BEE-E4F8-6743B9776C0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58A6D6-4669-6378-FF19-8037733890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DB3D59-0F14-6005-D171-1221A4203C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7BA9A8C-CE21-7380-3439-D1BC4E81B7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671E3F-A17F-1ADB-32A7-61026B0656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C1635FA-D464-76FC-4729-DA897F68F0FD}"/>
              </a:ext>
            </a:extLst>
          </p:cNvPr>
          <p:cNvSpPr>
            <a:spLocks noGrp="1"/>
          </p:cNvSpPr>
          <p:nvPr>
            <p:ph type="dt" sz="half" idx="10"/>
          </p:nvPr>
        </p:nvSpPr>
        <p:spPr/>
        <p:txBody>
          <a:bodyPr/>
          <a:lstStyle/>
          <a:p>
            <a:fld id="{34382E3E-7797-483F-B48E-B5F224EF1A08}" type="datetimeFigureOut">
              <a:rPr lang="en-GB" smtClean="0"/>
              <a:t>26/06/2023</a:t>
            </a:fld>
            <a:endParaRPr lang="en-GB"/>
          </a:p>
        </p:txBody>
      </p:sp>
      <p:sp>
        <p:nvSpPr>
          <p:cNvPr id="8" name="Footer Placeholder 7">
            <a:extLst>
              <a:ext uri="{FF2B5EF4-FFF2-40B4-BE49-F238E27FC236}">
                <a16:creationId xmlns:a16="http://schemas.microsoft.com/office/drawing/2014/main" id="{863A0E6F-30B5-ABC7-6CDE-D75B1A2B6B4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0407289-3920-84ED-2471-30EE100F6002}"/>
              </a:ext>
            </a:extLst>
          </p:cNvPr>
          <p:cNvSpPr>
            <a:spLocks noGrp="1"/>
          </p:cNvSpPr>
          <p:nvPr>
            <p:ph type="sldNum" sz="quarter" idx="12"/>
          </p:nvPr>
        </p:nvSpPr>
        <p:spPr/>
        <p:txBody>
          <a:bodyPr/>
          <a:lstStyle/>
          <a:p>
            <a:fld id="{8D1913E2-F327-4A19-8E92-E99E9987589C}" type="slidenum">
              <a:rPr lang="en-GB" smtClean="0"/>
              <a:t>‹#›</a:t>
            </a:fld>
            <a:endParaRPr lang="en-GB"/>
          </a:p>
        </p:txBody>
      </p:sp>
    </p:spTree>
    <p:extLst>
      <p:ext uri="{BB962C8B-B14F-4D97-AF65-F5344CB8AC3E}">
        <p14:creationId xmlns:p14="http://schemas.microsoft.com/office/powerpoint/2010/main" val="1130374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00911-4E2B-7196-1918-0E1413CC5FD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E6D2072-EBBB-8E2D-C0E9-4EE529EFFF5D}"/>
              </a:ext>
            </a:extLst>
          </p:cNvPr>
          <p:cNvSpPr>
            <a:spLocks noGrp="1"/>
          </p:cNvSpPr>
          <p:nvPr>
            <p:ph type="dt" sz="half" idx="10"/>
          </p:nvPr>
        </p:nvSpPr>
        <p:spPr/>
        <p:txBody>
          <a:bodyPr/>
          <a:lstStyle/>
          <a:p>
            <a:fld id="{34382E3E-7797-483F-B48E-B5F224EF1A08}" type="datetimeFigureOut">
              <a:rPr lang="en-GB" smtClean="0"/>
              <a:t>26/06/2023</a:t>
            </a:fld>
            <a:endParaRPr lang="en-GB"/>
          </a:p>
        </p:txBody>
      </p:sp>
      <p:sp>
        <p:nvSpPr>
          <p:cNvPr id="4" name="Footer Placeholder 3">
            <a:extLst>
              <a:ext uri="{FF2B5EF4-FFF2-40B4-BE49-F238E27FC236}">
                <a16:creationId xmlns:a16="http://schemas.microsoft.com/office/drawing/2014/main" id="{B51DF63B-D3E6-55C2-50C9-E5E3126AE97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5BB29BF-6F8D-4327-5F44-290DBE85C307}"/>
              </a:ext>
            </a:extLst>
          </p:cNvPr>
          <p:cNvSpPr>
            <a:spLocks noGrp="1"/>
          </p:cNvSpPr>
          <p:nvPr>
            <p:ph type="sldNum" sz="quarter" idx="12"/>
          </p:nvPr>
        </p:nvSpPr>
        <p:spPr/>
        <p:txBody>
          <a:bodyPr/>
          <a:lstStyle/>
          <a:p>
            <a:fld id="{8D1913E2-F327-4A19-8E92-E99E9987589C}" type="slidenum">
              <a:rPr lang="en-GB" smtClean="0"/>
              <a:t>‹#›</a:t>
            </a:fld>
            <a:endParaRPr lang="en-GB"/>
          </a:p>
        </p:txBody>
      </p:sp>
    </p:spTree>
    <p:extLst>
      <p:ext uri="{BB962C8B-B14F-4D97-AF65-F5344CB8AC3E}">
        <p14:creationId xmlns:p14="http://schemas.microsoft.com/office/powerpoint/2010/main" val="3485961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88574D-B27E-D310-56C9-19A886CB12B5}"/>
              </a:ext>
            </a:extLst>
          </p:cNvPr>
          <p:cNvSpPr>
            <a:spLocks noGrp="1"/>
          </p:cNvSpPr>
          <p:nvPr>
            <p:ph type="dt" sz="half" idx="10"/>
          </p:nvPr>
        </p:nvSpPr>
        <p:spPr/>
        <p:txBody>
          <a:bodyPr/>
          <a:lstStyle/>
          <a:p>
            <a:fld id="{34382E3E-7797-483F-B48E-B5F224EF1A08}" type="datetimeFigureOut">
              <a:rPr lang="en-GB" smtClean="0"/>
              <a:t>26/06/2023</a:t>
            </a:fld>
            <a:endParaRPr lang="en-GB"/>
          </a:p>
        </p:txBody>
      </p:sp>
      <p:sp>
        <p:nvSpPr>
          <p:cNvPr id="3" name="Footer Placeholder 2">
            <a:extLst>
              <a:ext uri="{FF2B5EF4-FFF2-40B4-BE49-F238E27FC236}">
                <a16:creationId xmlns:a16="http://schemas.microsoft.com/office/drawing/2014/main" id="{DEF62BD0-5B27-7584-3B62-072EFEC44F3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9491B73-D821-9458-2875-6BBDEA72EA01}"/>
              </a:ext>
            </a:extLst>
          </p:cNvPr>
          <p:cNvSpPr>
            <a:spLocks noGrp="1"/>
          </p:cNvSpPr>
          <p:nvPr>
            <p:ph type="sldNum" sz="quarter" idx="12"/>
          </p:nvPr>
        </p:nvSpPr>
        <p:spPr/>
        <p:txBody>
          <a:bodyPr/>
          <a:lstStyle/>
          <a:p>
            <a:fld id="{8D1913E2-F327-4A19-8E92-E99E9987589C}" type="slidenum">
              <a:rPr lang="en-GB" smtClean="0"/>
              <a:t>‹#›</a:t>
            </a:fld>
            <a:endParaRPr lang="en-GB"/>
          </a:p>
        </p:txBody>
      </p:sp>
    </p:spTree>
    <p:extLst>
      <p:ext uri="{BB962C8B-B14F-4D97-AF65-F5344CB8AC3E}">
        <p14:creationId xmlns:p14="http://schemas.microsoft.com/office/powerpoint/2010/main" val="4058880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49354-9BD5-4100-52F8-F8F56EAE35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79A34FC-2261-3DED-8620-47BF96CC33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58F9A3D-0384-FB62-7666-DE46D0F8A1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83057B-7687-1864-2FB7-D70432CE76E2}"/>
              </a:ext>
            </a:extLst>
          </p:cNvPr>
          <p:cNvSpPr>
            <a:spLocks noGrp="1"/>
          </p:cNvSpPr>
          <p:nvPr>
            <p:ph type="dt" sz="half" idx="10"/>
          </p:nvPr>
        </p:nvSpPr>
        <p:spPr/>
        <p:txBody>
          <a:bodyPr/>
          <a:lstStyle/>
          <a:p>
            <a:fld id="{34382E3E-7797-483F-B48E-B5F224EF1A08}" type="datetimeFigureOut">
              <a:rPr lang="en-GB" smtClean="0"/>
              <a:t>26/06/2023</a:t>
            </a:fld>
            <a:endParaRPr lang="en-GB"/>
          </a:p>
        </p:txBody>
      </p:sp>
      <p:sp>
        <p:nvSpPr>
          <p:cNvPr id="6" name="Footer Placeholder 5">
            <a:extLst>
              <a:ext uri="{FF2B5EF4-FFF2-40B4-BE49-F238E27FC236}">
                <a16:creationId xmlns:a16="http://schemas.microsoft.com/office/drawing/2014/main" id="{63395DB7-3C1E-579E-CB69-B4BA46D05C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823E220-0BF7-2C27-4DA3-26F3D1375A20}"/>
              </a:ext>
            </a:extLst>
          </p:cNvPr>
          <p:cNvSpPr>
            <a:spLocks noGrp="1"/>
          </p:cNvSpPr>
          <p:nvPr>
            <p:ph type="sldNum" sz="quarter" idx="12"/>
          </p:nvPr>
        </p:nvSpPr>
        <p:spPr/>
        <p:txBody>
          <a:bodyPr/>
          <a:lstStyle/>
          <a:p>
            <a:fld id="{8D1913E2-F327-4A19-8E92-E99E9987589C}" type="slidenum">
              <a:rPr lang="en-GB" smtClean="0"/>
              <a:t>‹#›</a:t>
            </a:fld>
            <a:endParaRPr lang="en-GB"/>
          </a:p>
        </p:txBody>
      </p:sp>
    </p:spTree>
    <p:extLst>
      <p:ext uri="{BB962C8B-B14F-4D97-AF65-F5344CB8AC3E}">
        <p14:creationId xmlns:p14="http://schemas.microsoft.com/office/powerpoint/2010/main" val="901288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8F0D-4872-BB6D-3AD5-6F5D98210F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2BDB965-CA50-D001-C4DB-73751EE6C3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8810834-A838-FF02-41E9-0B82C607D4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440992-7780-E716-681A-080629B1A628}"/>
              </a:ext>
            </a:extLst>
          </p:cNvPr>
          <p:cNvSpPr>
            <a:spLocks noGrp="1"/>
          </p:cNvSpPr>
          <p:nvPr>
            <p:ph type="dt" sz="half" idx="10"/>
          </p:nvPr>
        </p:nvSpPr>
        <p:spPr/>
        <p:txBody>
          <a:bodyPr/>
          <a:lstStyle/>
          <a:p>
            <a:fld id="{34382E3E-7797-483F-B48E-B5F224EF1A08}" type="datetimeFigureOut">
              <a:rPr lang="en-GB" smtClean="0"/>
              <a:t>26/06/2023</a:t>
            </a:fld>
            <a:endParaRPr lang="en-GB"/>
          </a:p>
        </p:txBody>
      </p:sp>
      <p:sp>
        <p:nvSpPr>
          <p:cNvPr id="6" name="Footer Placeholder 5">
            <a:extLst>
              <a:ext uri="{FF2B5EF4-FFF2-40B4-BE49-F238E27FC236}">
                <a16:creationId xmlns:a16="http://schemas.microsoft.com/office/drawing/2014/main" id="{62B1A38E-0F9D-2F9E-6192-43C2E7C9BE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8BA7A64-0DE2-4A4A-86A2-A194C9CC91C3}"/>
              </a:ext>
            </a:extLst>
          </p:cNvPr>
          <p:cNvSpPr>
            <a:spLocks noGrp="1"/>
          </p:cNvSpPr>
          <p:nvPr>
            <p:ph type="sldNum" sz="quarter" idx="12"/>
          </p:nvPr>
        </p:nvSpPr>
        <p:spPr/>
        <p:txBody>
          <a:bodyPr/>
          <a:lstStyle/>
          <a:p>
            <a:fld id="{8D1913E2-F327-4A19-8E92-E99E9987589C}" type="slidenum">
              <a:rPr lang="en-GB" smtClean="0"/>
              <a:t>‹#›</a:t>
            </a:fld>
            <a:endParaRPr lang="en-GB"/>
          </a:p>
        </p:txBody>
      </p:sp>
    </p:spTree>
    <p:extLst>
      <p:ext uri="{BB962C8B-B14F-4D97-AF65-F5344CB8AC3E}">
        <p14:creationId xmlns:p14="http://schemas.microsoft.com/office/powerpoint/2010/main" val="3189178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7AC6E8-2FE2-7E3A-1BA6-8E9CDC6376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6210E2F-77EA-1D8F-5052-A8E09CFCC0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10CF47E-2716-6751-344F-1725BB9AFF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382E3E-7797-483F-B48E-B5F224EF1A08}" type="datetimeFigureOut">
              <a:rPr lang="en-GB" smtClean="0"/>
              <a:t>26/06/2023</a:t>
            </a:fld>
            <a:endParaRPr lang="en-GB"/>
          </a:p>
        </p:txBody>
      </p:sp>
      <p:sp>
        <p:nvSpPr>
          <p:cNvPr id="5" name="Footer Placeholder 4">
            <a:extLst>
              <a:ext uri="{FF2B5EF4-FFF2-40B4-BE49-F238E27FC236}">
                <a16:creationId xmlns:a16="http://schemas.microsoft.com/office/drawing/2014/main" id="{A8E16E9C-5486-11BF-7899-B24C7A2F57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29D0097-38F9-00D8-F33B-812E61521F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913E2-F327-4A19-8E92-E99E9987589C}" type="slidenum">
              <a:rPr lang="en-GB" smtClean="0"/>
              <a:t>‹#›</a:t>
            </a:fld>
            <a:endParaRPr lang="en-GB"/>
          </a:p>
        </p:txBody>
      </p:sp>
    </p:spTree>
    <p:extLst>
      <p:ext uri="{BB962C8B-B14F-4D97-AF65-F5344CB8AC3E}">
        <p14:creationId xmlns:p14="http://schemas.microsoft.com/office/powerpoint/2010/main" val="2405413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0784"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4563D0A4-5CDC-E3EA-5D73-6FE003385C21}"/>
              </a:ext>
            </a:extLst>
          </p:cNvPr>
          <p:cNvSpPr>
            <a:spLocks noGrp="1"/>
          </p:cNvSpPr>
          <p:nvPr>
            <p:ph type="ctrTitle"/>
          </p:nvPr>
        </p:nvSpPr>
        <p:spPr>
          <a:xfrm>
            <a:off x="2558716" y="955309"/>
            <a:ext cx="7074568" cy="2898975"/>
          </a:xfrm>
        </p:spPr>
        <p:txBody>
          <a:bodyPr>
            <a:normAutofit/>
          </a:bodyPr>
          <a:lstStyle/>
          <a:p>
            <a:r>
              <a:rPr lang="en-GB" sz="6600">
                <a:solidFill>
                  <a:srgbClr val="FFFFFF"/>
                </a:solidFill>
                <a:latin typeface="Century Gothic" panose="020B0502020202020204" pitchFamily="34" charset="0"/>
              </a:rPr>
              <a:t>Welcome to Oak Class</a:t>
            </a:r>
          </a:p>
        </p:txBody>
      </p:sp>
      <p:sp>
        <p:nvSpPr>
          <p:cNvPr id="3" name="Subtitle 2">
            <a:extLst>
              <a:ext uri="{FF2B5EF4-FFF2-40B4-BE49-F238E27FC236}">
                <a16:creationId xmlns:a16="http://schemas.microsoft.com/office/drawing/2014/main" id="{5F39BB19-2134-F42D-34DD-481C6F5AB2E3}"/>
              </a:ext>
            </a:extLst>
          </p:cNvPr>
          <p:cNvSpPr>
            <a:spLocks noGrp="1"/>
          </p:cNvSpPr>
          <p:nvPr>
            <p:ph type="subTitle" idx="1"/>
          </p:nvPr>
        </p:nvSpPr>
        <p:spPr>
          <a:xfrm>
            <a:off x="2634916" y="4533813"/>
            <a:ext cx="6930189" cy="938463"/>
          </a:xfrm>
        </p:spPr>
        <p:txBody>
          <a:bodyPr>
            <a:normAutofit/>
          </a:bodyPr>
          <a:lstStyle/>
          <a:p>
            <a:r>
              <a:rPr lang="en-GB">
                <a:solidFill>
                  <a:srgbClr val="FFFFFF"/>
                </a:solidFill>
                <a:latin typeface="Century Gothic" panose="020B0502020202020204" pitchFamily="34" charset="0"/>
              </a:rPr>
              <a:t>Your child`s learning adventure begins here!</a:t>
            </a:r>
          </a:p>
          <a:p>
            <a:r>
              <a:rPr lang="en-GB">
                <a:solidFill>
                  <a:srgbClr val="FFFFFF"/>
                </a:solidFill>
                <a:latin typeface="Century Gothic" panose="020B0502020202020204" pitchFamily="34" charset="0"/>
              </a:rPr>
              <a:t>2023-2024 Intake</a:t>
            </a:r>
          </a:p>
        </p:txBody>
      </p:sp>
      <p:sp>
        <p:nvSpPr>
          <p:cNvPr id="1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2007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FB60E8C-7224-44A4-87A0-46A1711DD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0BE266-7410-5A44-BA5F-C21829DC6DF8}"/>
              </a:ext>
            </a:extLst>
          </p:cNvPr>
          <p:cNvSpPr>
            <a:spLocks noGrp="1"/>
          </p:cNvSpPr>
          <p:nvPr>
            <p:ph type="title"/>
          </p:nvPr>
        </p:nvSpPr>
        <p:spPr>
          <a:xfrm>
            <a:off x="795528" y="386930"/>
            <a:ext cx="10141799" cy="1300554"/>
          </a:xfrm>
        </p:spPr>
        <p:txBody>
          <a:bodyPr anchor="b">
            <a:normAutofit/>
          </a:bodyPr>
          <a:lstStyle/>
          <a:p>
            <a:r>
              <a:rPr lang="en-GB" sz="4800" b="1" u="sng">
                <a:latin typeface="Century Gothic" panose="020B0502020202020204" pitchFamily="34" charset="0"/>
              </a:rPr>
              <a:t>RWInc Workshop in September</a:t>
            </a:r>
          </a:p>
        </p:txBody>
      </p:sp>
      <p:sp>
        <p:nvSpPr>
          <p:cNvPr id="11" name="Rectangle 10">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8FADB38-C3FF-0389-393C-1053FAEFD577}"/>
              </a:ext>
            </a:extLst>
          </p:cNvPr>
          <p:cNvPicPr>
            <a:picLocks noChangeAspect="1"/>
          </p:cNvPicPr>
          <p:nvPr/>
        </p:nvPicPr>
        <p:blipFill>
          <a:blip r:embed="rId2"/>
          <a:stretch>
            <a:fillRect/>
          </a:stretch>
        </p:blipFill>
        <p:spPr>
          <a:xfrm>
            <a:off x="635295" y="2939759"/>
            <a:ext cx="5150277" cy="2884155"/>
          </a:xfrm>
          <a:prstGeom prst="rect">
            <a:avLst/>
          </a:prstGeom>
        </p:spPr>
      </p:pic>
      <p:sp>
        <p:nvSpPr>
          <p:cNvPr id="3" name="Content Placeholder 2">
            <a:extLst>
              <a:ext uri="{FF2B5EF4-FFF2-40B4-BE49-F238E27FC236}">
                <a16:creationId xmlns:a16="http://schemas.microsoft.com/office/drawing/2014/main" id="{BB571AAF-4B11-7929-807A-6C1D3DA3470B}"/>
              </a:ext>
            </a:extLst>
          </p:cNvPr>
          <p:cNvSpPr>
            <a:spLocks noGrp="1"/>
          </p:cNvSpPr>
          <p:nvPr>
            <p:ph idx="1"/>
          </p:nvPr>
        </p:nvSpPr>
        <p:spPr>
          <a:xfrm>
            <a:off x="6406429" y="2599509"/>
            <a:ext cx="4530898" cy="3639450"/>
          </a:xfrm>
        </p:spPr>
        <p:txBody>
          <a:bodyPr anchor="ctr">
            <a:normAutofit/>
          </a:bodyPr>
          <a:lstStyle/>
          <a:p>
            <a:r>
              <a:rPr lang="en-GB" sz="2000">
                <a:latin typeface="Century Gothic" panose="020B0502020202020204" pitchFamily="34" charset="0"/>
              </a:rPr>
              <a:t>Introduction to the program</a:t>
            </a:r>
          </a:p>
          <a:p>
            <a:r>
              <a:rPr lang="en-GB" sz="2000">
                <a:latin typeface="Century Gothic" panose="020B0502020202020204" pitchFamily="34" charset="0"/>
              </a:rPr>
              <a:t>How your child will learn to read</a:t>
            </a:r>
          </a:p>
          <a:p>
            <a:r>
              <a:rPr lang="en-GB" sz="2000">
                <a:latin typeface="Century Gothic" panose="020B0502020202020204" pitchFamily="34" charset="0"/>
              </a:rPr>
              <a:t>Resources to use at home</a:t>
            </a:r>
          </a:p>
          <a:p>
            <a:r>
              <a:rPr lang="en-GB" sz="2000">
                <a:latin typeface="Century Gothic" panose="020B0502020202020204" pitchFamily="34" charset="0"/>
              </a:rPr>
              <a:t>Support the school can offer you</a:t>
            </a:r>
          </a:p>
          <a:p>
            <a:endParaRPr lang="en-GB" sz="2000"/>
          </a:p>
        </p:txBody>
      </p:sp>
      <p:sp>
        <p:nvSpPr>
          <p:cNvPr id="15" name="Rectangle 14">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2147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AF68CB5-D519-4070-A998-B86F0FBCD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CE35CCE-8FBB-413A-6988-05D7BAE26585}"/>
              </a:ext>
            </a:extLst>
          </p:cNvPr>
          <p:cNvPicPr>
            <a:picLocks noChangeAspect="1"/>
          </p:cNvPicPr>
          <p:nvPr/>
        </p:nvPicPr>
        <p:blipFill rotWithShape="1">
          <a:blip r:embed="rId2"/>
          <a:srcRect/>
          <a:stretch/>
        </p:blipFill>
        <p:spPr>
          <a:xfrm>
            <a:off x="312678" y="501986"/>
            <a:ext cx="2769973" cy="2769973"/>
          </a:xfrm>
          <a:custGeom>
            <a:avLst/>
            <a:gdLst/>
            <a:ahLst/>
            <a:cxnLst/>
            <a:rect l="l" t="t" r="r" b="b"/>
            <a:pathLst>
              <a:path w="2769973" h="2769973">
                <a:moveTo>
                  <a:pt x="133430" y="0"/>
                </a:moveTo>
                <a:lnTo>
                  <a:pt x="2636543" y="0"/>
                </a:lnTo>
                <a:cubicBezTo>
                  <a:pt x="2710234" y="0"/>
                  <a:pt x="2769973" y="59739"/>
                  <a:pt x="2769973" y="133430"/>
                </a:cubicBezTo>
                <a:lnTo>
                  <a:pt x="2769973" y="2636543"/>
                </a:lnTo>
                <a:cubicBezTo>
                  <a:pt x="2769973" y="2710234"/>
                  <a:pt x="2710234" y="2769973"/>
                  <a:pt x="2636543" y="2769973"/>
                </a:cubicBezTo>
                <a:lnTo>
                  <a:pt x="133430" y="2769973"/>
                </a:lnTo>
                <a:cubicBezTo>
                  <a:pt x="59739" y="2769973"/>
                  <a:pt x="0" y="2710234"/>
                  <a:pt x="0" y="2636543"/>
                </a:cubicBezTo>
                <a:lnTo>
                  <a:pt x="0" y="133430"/>
                </a:lnTo>
                <a:cubicBezTo>
                  <a:pt x="0" y="59739"/>
                  <a:pt x="59739" y="0"/>
                  <a:pt x="133430" y="0"/>
                </a:cubicBezTo>
                <a:close/>
              </a:path>
            </a:pathLst>
          </a:custGeom>
        </p:spPr>
      </p:pic>
      <p:pic>
        <p:nvPicPr>
          <p:cNvPr id="6" name="Picture 5">
            <a:extLst>
              <a:ext uri="{FF2B5EF4-FFF2-40B4-BE49-F238E27FC236}">
                <a16:creationId xmlns:a16="http://schemas.microsoft.com/office/drawing/2014/main" id="{E1E50962-64B9-6777-FBE7-7979D5C12939}"/>
              </a:ext>
            </a:extLst>
          </p:cNvPr>
          <p:cNvPicPr>
            <a:picLocks noChangeAspect="1"/>
          </p:cNvPicPr>
          <p:nvPr/>
        </p:nvPicPr>
        <p:blipFill rotWithShape="1">
          <a:blip r:embed="rId3"/>
          <a:srcRect t="19787" r="-2" b="5711"/>
          <a:stretch/>
        </p:blipFill>
        <p:spPr>
          <a:xfrm>
            <a:off x="3276002" y="501987"/>
            <a:ext cx="2769973" cy="2769973"/>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7" name="Picture 6" descr="A group of children playing a game&#10;&#10;Description automatically generated with medium confidence">
            <a:extLst>
              <a:ext uri="{FF2B5EF4-FFF2-40B4-BE49-F238E27FC236}">
                <a16:creationId xmlns:a16="http://schemas.microsoft.com/office/drawing/2014/main" id="{57B95C09-B0A2-ACFB-50E7-9450FD84B0B7}"/>
              </a:ext>
            </a:extLst>
          </p:cNvPr>
          <p:cNvPicPr>
            <a:picLocks noChangeAspect="1"/>
          </p:cNvPicPr>
          <p:nvPr/>
        </p:nvPicPr>
        <p:blipFill rotWithShape="1">
          <a:blip r:embed="rId4"/>
          <a:srcRect l="15564" r="9934" b="-2"/>
          <a:stretch/>
        </p:blipFill>
        <p:spPr>
          <a:xfrm>
            <a:off x="312774" y="3429005"/>
            <a:ext cx="2769973" cy="2769973"/>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5" name="Picture 4">
            <a:extLst>
              <a:ext uri="{FF2B5EF4-FFF2-40B4-BE49-F238E27FC236}">
                <a16:creationId xmlns:a16="http://schemas.microsoft.com/office/drawing/2014/main" id="{4C63CA76-4F62-3969-028C-6403885C0979}"/>
              </a:ext>
            </a:extLst>
          </p:cNvPr>
          <p:cNvPicPr>
            <a:picLocks noChangeAspect="1"/>
          </p:cNvPicPr>
          <p:nvPr/>
        </p:nvPicPr>
        <p:blipFill rotWithShape="1">
          <a:blip r:embed="rId5"/>
          <a:srcRect l="12300" r="13198" b="-2"/>
          <a:stretch/>
        </p:blipFill>
        <p:spPr>
          <a:xfrm>
            <a:off x="3276003" y="3428994"/>
            <a:ext cx="2769973" cy="2769974"/>
          </a:xfrm>
          <a:custGeom>
            <a:avLst/>
            <a:gdLst/>
            <a:ahLst/>
            <a:cxnLst/>
            <a:rect l="l" t="t" r="r" b="b"/>
            <a:pathLst>
              <a:path w="3118718" h="3118719">
                <a:moveTo>
                  <a:pt x="127306" y="0"/>
                </a:moveTo>
                <a:lnTo>
                  <a:pt x="2991412" y="0"/>
                </a:lnTo>
                <a:cubicBezTo>
                  <a:pt x="3061721" y="0"/>
                  <a:pt x="3118718" y="56997"/>
                  <a:pt x="3118718" y="127306"/>
                </a:cubicBezTo>
                <a:lnTo>
                  <a:pt x="3118718" y="2991413"/>
                </a:lnTo>
                <a:cubicBezTo>
                  <a:pt x="3118718" y="3061722"/>
                  <a:pt x="3061721" y="3118719"/>
                  <a:pt x="2991412" y="3118719"/>
                </a:cubicBezTo>
                <a:lnTo>
                  <a:pt x="127306" y="3118719"/>
                </a:lnTo>
                <a:cubicBezTo>
                  <a:pt x="56997" y="3118719"/>
                  <a:pt x="0" y="3061722"/>
                  <a:pt x="0" y="2991413"/>
                </a:cubicBezTo>
                <a:lnTo>
                  <a:pt x="0" y="127306"/>
                </a:lnTo>
                <a:cubicBezTo>
                  <a:pt x="0" y="56997"/>
                  <a:pt x="56997" y="0"/>
                  <a:pt x="127306" y="0"/>
                </a:cubicBezTo>
                <a:close/>
              </a:path>
            </a:pathLst>
          </a:custGeom>
        </p:spPr>
      </p:pic>
      <p:sp>
        <p:nvSpPr>
          <p:cNvPr id="14" name="Arc 13">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36468">
            <a:off x="7783403" y="326268"/>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itle 1">
            <a:extLst>
              <a:ext uri="{FF2B5EF4-FFF2-40B4-BE49-F238E27FC236}">
                <a16:creationId xmlns:a16="http://schemas.microsoft.com/office/drawing/2014/main" id="{43CFFD33-F9BB-A9DB-464D-FFF385458A3A}"/>
              </a:ext>
            </a:extLst>
          </p:cNvPr>
          <p:cNvSpPr>
            <a:spLocks noGrp="1"/>
          </p:cNvSpPr>
          <p:nvPr>
            <p:ph type="title"/>
          </p:nvPr>
        </p:nvSpPr>
        <p:spPr>
          <a:xfrm>
            <a:off x="6532728" y="486184"/>
            <a:ext cx="5015804" cy="1325563"/>
          </a:xfrm>
        </p:spPr>
        <p:txBody>
          <a:bodyPr>
            <a:normAutofit/>
          </a:bodyPr>
          <a:lstStyle/>
          <a:p>
            <a:r>
              <a:rPr lang="en-GB" b="1" u="sng" dirty="0">
                <a:solidFill>
                  <a:srgbClr val="FF00FF"/>
                </a:solidFill>
                <a:latin typeface="Century Gothic" panose="020B0502020202020204" pitchFamily="34" charset="0"/>
              </a:rPr>
              <a:t>Mathematics</a:t>
            </a:r>
          </a:p>
        </p:txBody>
      </p:sp>
      <p:sp>
        <p:nvSpPr>
          <p:cNvPr id="3" name="Content Placeholder 2">
            <a:extLst>
              <a:ext uri="{FF2B5EF4-FFF2-40B4-BE49-F238E27FC236}">
                <a16:creationId xmlns:a16="http://schemas.microsoft.com/office/drawing/2014/main" id="{93A1E305-A393-160D-9B4B-4867D06F6378}"/>
              </a:ext>
            </a:extLst>
          </p:cNvPr>
          <p:cNvSpPr>
            <a:spLocks noGrp="1"/>
          </p:cNvSpPr>
          <p:nvPr>
            <p:ph idx="1"/>
          </p:nvPr>
        </p:nvSpPr>
        <p:spPr>
          <a:xfrm>
            <a:off x="6532728" y="1946684"/>
            <a:ext cx="5015804" cy="4351338"/>
          </a:xfrm>
        </p:spPr>
        <p:txBody>
          <a:bodyPr>
            <a:normAutofit/>
          </a:bodyPr>
          <a:lstStyle/>
          <a:p>
            <a:r>
              <a:rPr lang="en-GB" dirty="0">
                <a:latin typeface="Century Gothic" panose="020B0502020202020204" pitchFamily="34" charset="0"/>
              </a:rPr>
              <a:t>Power Maths - making maths an adventure, the whole-class mastery approach that works for every child</a:t>
            </a:r>
          </a:p>
          <a:p>
            <a:r>
              <a:rPr lang="en-GB" dirty="0">
                <a:latin typeface="Century Gothic" panose="020B0502020202020204" pitchFamily="34" charset="0"/>
              </a:rPr>
              <a:t>Practical learning</a:t>
            </a:r>
          </a:p>
          <a:p>
            <a:r>
              <a:rPr lang="en-GB" dirty="0">
                <a:latin typeface="Century Gothic" panose="020B0502020202020204" pitchFamily="34" charset="0"/>
              </a:rPr>
              <a:t>Exploration of various mathematical methods</a:t>
            </a:r>
          </a:p>
        </p:txBody>
      </p:sp>
    </p:spTree>
    <p:extLst>
      <p:ext uri="{BB962C8B-B14F-4D97-AF65-F5344CB8AC3E}">
        <p14:creationId xmlns:p14="http://schemas.microsoft.com/office/powerpoint/2010/main" val="1884539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3E25C1-BB86-A75E-2B1D-4C11D8FC82F3}"/>
              </a:ext>
            </a:extLst>
          </p:cNvPr>
          <p:cNvSpPr>
            <a:spLocks noGrp="1"/>
          </p:cNvSpPr>
          <p:nvPr>
            <p:ph type="title"/>
          </p:nvPr>
        </p:nvSpPr>
        <p:spPr>
          <a:xfrm>
            <a:off x="4616138" y="4832066"/>
            <a:ext cx="6829520" cy="862031"/>
          </a:xfrm>
        </p:spPr>
        <p:txBody>
          <a:bodyPr vert="horz" lIns="91440" tIns="45720" rIns="91440" bIns="45720" rtlCol="0" anchor="b">
            <a:normAutofit fontScale="90000"/>
          </a:bodyPr>
          <a:lstStyle/>
          <a:p>
            <a:r>
              <a:rPr lang="en-US" sz="4000" kern="1200" dirty="0">
                <a:solidFill>
                  <a:srgbClr val="FFFFFF"/>
                </a:solidFill>
                <a:latin typeface="+mj-lt"/>
                <a:ea typeface="+mj-ea"/>
                <a:cs typeface="+mj-cs"/>
              </a:rPr>
              <a:t>Free schools meals entitlement</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from Reception – Year 3</a:t>
            </a:r>
          </a:p>
        </p:txBody>
      </p:sp>
      <p:pic>
        <p:nvPicPr>
          <p:cNvPr id="7" name="Picture 6">
            <a:extLst>
              <a:ext uri="{FF2B5EF4-FFF2-40B4-BE49-F238E27FC236}">
                <a16:creationId xmlns:a16="http://schemas.microsoft.com/office/drawing/2014/main" id="{FE60D349-3333-E13A-22E6-8E1A7A55B6CA}"/>
              </a:ext>
            </a:extLst>
          </p:cNvPr>
          <p:cNvPicPr>
            <a:picLocks noChangeAspect="1"/>
          </p:cNvPicPr>
          <p:nvPr/>
        </p:nvPicPr>
        <p:blipFill rotWithShape="1">
          <a:blip r:embed="rId2"/>
          <a:srcRect l="13867" r="8553" b="1"/>
          <a:stretch/>
        </p:blipFill>
        <p:spPr>
          <a:xfrm>
            <a:off x="307840" y="321732"/>
            <a:ext cx="3793472" cy="4111323"/>
          </a:xfrm>
          <a:prstGeom prst="rect">
            <a:avLst/>
          </a:prstGeom>
        </p:spPr>
      </p:pic>
      <p:pic>
        <p:nvPicPr>
          <p:cNvPr id="5" name="Picture 4">
            <a:extLst>
              <a:ext uri="{FF2B5EF4-FFF2-40B4-BE49-F238E27FC236}">
                <a16:creationId xmlns:a16="http://schemas.microsoft.com/office/drawing/2014/main" id="{A6242241-B504-E682-3B3C-BA39D3185333}"/>
              </a:ext>
            </a:extLst>
          </p:cNvPr>
          <p:cNvPicPr>
            <a:picLocks noChangeAspect="1"/>
          </p:cNvPicPr>
          <p:nvPr/>
        </p:nvPicPr>
        <p:blipFill rotWithShape="1">
          <a:blip r:embed="rId3"/>
          <a:srcRect t="24723" r="-1" b="22333"/>
          <a:stretch/>
        </p:blipFill>
        <p:spPr>
          <a:xfrm>
            <a:off x="4194959" y="321734"/>
            <a:ext cx="3797570" cy="2010551"/>
          </a:xfrm>
          <a:prstGeom prst="rect">
            <a:avLst/>
          </a:prstGeom>
        </p:spPr>
      </p:pic>
      <p:pic>
        <p:nvPicPr>
          <p:cNvPr id="6" name="Picture 5">
            <a:extLst>
              <a:ext uri="{FF2B5EF4-FFF2-40B4-BE49-F238E27FC236}">
                <a16:creationId xmlns:a16="http://schemas.microsoft.com/office/drawing/2014/main" id="{2F640DC5-EB19-262F-F792-E26D90F5716C}"/>
              </a:ext>
            </a:extLst>
          </p:cNvPr>
          <p:cNvPicPr>
            <a:picLocks noChangeAspect="1"/>
          </p:cNvPicPr>
          <p:nvPr/>
        </p:nvPicPr>
        <p:blipFill rotWithShape="1">
          <a:blip r:embed="rId4"/>
          <a:srcRect t="9826" r="1" b="27060"/>
          <a:stretch/>
        </p:blipFill>
        <p:spPr>
          <a:xfrm>
            <a:off x="4190180" y="2422097"/>
            <a:ext cx="3794760" cy="2013804"/>
          </a:xfrm>
          <a:prstGeom prst="rect">
            <a:avLst/>
          </a:prstGeom>
        </p:spPr>
      </p:pic>
      <p:pic>
        <p:nvPicPr>
          <p:cNvPr id="8" name="Picture 7">
            <a:extLst>
              <a:ext uri="{FF2B5EF4-FFF2-40B4-BE49-F238E27FC236}">
                <a16:creationId xmlns:a16="http://schemas.microsoft.com/office/drawing/2014/main" id="{76E9260D-9970-7297-EAA7-7F224BAEBFDE}"/>
              </a:ext>
            </a:extLst>
          </p:cNvPr>
          <p:cNvPicPr>
            <a:picLocks noChangeAspect="1"/>
          </p:cNvPicPr>
          <p:nvPr/>
        </p:nvPicPr>
        <p:blipFill rotWithShape="1">
          <a:blip r:embed="rId5"/>
          <a:srcRect l="8498" r="13829" b="1"/>
          <a:stretch/>
        </p:blipFill>
        <p:spPr>
          <a:xfrm>
            <a:off x="8086176" y="321733"/>
            <a:ext cx="3797984" cy="4111321"/>
          </a:xfrm>
          <a:prstGeom prst="rect">
            <a:avLst/>
          </a:prstGeom>
        </p:spPr>
      </p:pic>
      <p:pic>
        <p:nvPicPr>
          <p:cNvPr id="9" name="Picture 8">
            <a:extLst>
              <a:ext uri="{FF2B5EF4-FFF2-40B4-BE49-F238E27FC236}">
                <a16:creationId xmlns:a16="http://schemas.microsoft.com/office/drawing/2014/main" id="{B773DFD8-A9E5-8A7F-61D7-A5882B253F75}"/>
              </a:ext>
            </a:extLst>
          </p:cNvPr>
          <p:cNvPicPr>
            <a:picLocks noChangeAspect="1"/>
          </p:cNvPicPr>
          <p:nvPr/>
        </p:nvPicPr>
        <p:blipFill rotWithShape="1">
          <a:blip r:embed="rId6"/>
          <a:srcRect t="14830" r="1" b="22158"/>
          <a:stretch/>
        </p:blipFill>
        <p:spPr>
          <a:xfrm>
            <a:off x="307840" y="4525715"/>
            <a:ext cx="3794760" cy="2010551"/>
          </a:xfrm>
          <a:prstGeom prst="rect">
            <a:avLst/>
          </a:prstGeom>
        </p:spPr>
      </p:pic>
      <p:cxnSp>
        <p:nvCxnSpPr>
          <p:cNvPr id="16" name="Straight Connector 15">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0066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C1325-B1AE-1C38-B419-5054599E70E1}"/>
              </a:ext>
            </a:extLst>
          </p:cNvPr>
          <p:cNvSpPr>
            <a:spLocks noGrp="1"/>
          </p:cNvSpPr>
          <p:nvPr>
            <p:ph type="title"/>
          </p:nvPr>
        </p:nvSpPr>
        <p:spPr/>
        <p:txBody>
          <a:bodyPr/>
          <a:lstStyle/>
          <a:p>
            <a:r>
              <a:rPr lang="en-GB" u="sng" dirty="0">
                <a:latin typeface="Century Gothic" panose="020B0502020202020204" pitchFamily="34" charset="0"/>
              </a:rPr>
              <a:t>Our school day</a:t>
            </a:r>
          </a:p>
        </p:txBody>
      </p:sp>
      <p:graphicFrame>
        <p:nvGraphicFramePr>
          <p:cNvPr id="4" name="Table 4">
            <a:extLst>
              <a:ext uri="{FF2B5EF4-FFF2-40B4-BE49-F238E27FC236}">
                <a16:creationId xmlns:a16="http://schemas.microsoft.com/office/drawing/2014/main" id="{74EF1596-772D-9E74-AD0E-0329ED76D9B3}"/>
              </a:ext>
            </a:extLst>
          </p:cNvPr>
          <p:cNvGraphicFramePr>
            <a:graphicFrameLocks noGrp="1"/>
          </p:cNvGraphicFramePr>
          <p:nvPr>
            <p:ph idx="1"/>
            <p:extLst>
              <p:ext uri="{D42A27DB-BD31-4B8C-83A1-F6EECF244321}">
                <p14:modId xmlns:p14="http://schemas.microsoft.com/office/powerpoint/2010/main" val="2054082517"/>
              </p:ext>
            </p:extLst>
          </p:nvPr>
        </p:nvGraphicFramePr>
        <p:xfrm>
          <a:off x="205046" y="1825625"/>
          <a:ext cx="11809620" cy="2103120"/>
        </p:xfrm>
        <a:graphic>
          <a:graphicData uri="http://schemas.openxmlformats.org/drawingml/2006/table">
            <a:tbl>
              <a:tblPr firstRow="1" bandRow="1">
                <a:tableStyleId>{5C22544A-7EE6-4342-B048-85BDC9FD1C3A}</a:tableStyleId>
              </a:tblPr>
              <a:tblGrid>
                <a:gridCol w="1180962">
                  <a:extLst>
                    <a:ext uri="{9D8B030D-6E8A-4147-A177-3AD203B41FA5}">
                      <a16:colId xmlns:a16="http://schemas.microsoft.com/office/drawing/2014/main" val="2214166224"/>
                    </a:ext>
                  </a:extLst>
                </a:gridCol>
                <a:gridCol w="1180962">
                  <a:extLst>
                    <a:ext uri="{9D8B030D-6E8A-4147-A177-3AD203B41FA5}">
                      <a16:colId xmlns:a16="http://schemas.microsoft.com/office/drawing/2014/main" val="2665663034"/>
                    </a:ext>
                  </a:extLst>
                </a:gridCol>
                <a:gridCol w="1180962">
                  <a:extLst>
                    <a:ext uri="{9D8B030D-6E8A-4147-A177-3AD203B41FA5}">
                      <a16:colId xmlns:a16="http://schemas.microsoft.com/office/drawing/2014/main" val="3293715689"/>
                    </a:ext>
                  </a:extLst>
                </a:gridCol>
                <a:gridCol w="1180962">
                  <a:extLst>
                    <a:ext uri="{9D8B030D-6E8A-4147-A177-3AD203B41FA5}">
                      <a16:colId xmlns:a16="http://schemas.microsoft.com/office/drawing/2014/main" val="460330942"/>
                    </a:ext>
                  </a:extLst>
                </a:gridCol>
                <a:gridCol w="1180962">
                  <a:extLst>
                    <a:ext uri="{9D8B030D-6E8A-4147-A177-3AD203B41FA5}">
                      <a16:colId xmlns:a16="http://schemas.microsoft.com/office/drawing/2014/main" val="3559488879"/>
                    </a:ext>
                  </a:extLst>
                </a:gridCol>
                <a:gridCol w="1180962">
                  <a:extLst>
                    <a:ext uri="{9D8B030D-6E8A-4147-A177-3AD203B41FA5}">
                      <a16:colId xmlns:a16="http://schemas.microsoft.com/office/drawing/2014/main" val="3226678675"/>
                    </a:ext>
                  </a:extLst>
                </a:gridCol>
                <a:gridCol w="1180962">
                  <a:extLst>
                    <a:ext uri="{9D8B030D-6E8A-4147-A177-3AD203B41FA5}">
                      <a16:colId xmlns:a16="http://schemas.microsoft.com/office/drawing/2014/main" val="3929571185"/>
                    </a:ext>
                  </a:extLst>
                </a:gridCol>
                <a:gridCol w="1180962">
                  <a:extLst>
                    <a:ext uri="{9D8B030D-6E8A-4147-A177-3AD203B41FA5}">
                      <a16:colId xmlns:a16="http://schemas.microsoft.com/office/drawing/2014/main" val="3901745128"/>
                    </a:ext>
                  </a:extLst>
                </a:gridCol>
                <a:gridCol w="1180962">
                  <a:extLst>
                    <a:ext uri="{9D8B030D-6E8A-4147-A177-3AD203B41FA5}">
                      <a16:colId xmlns:a16="http://schemas.microsoft.com/office/drawing/2014/main" val="2890956047"/>
                    </a:ext>
                  </a:extLst>
                </a:gridCol>
                <a:gridCol w="1180962">
                  <a:extLst>
                    <a:ext uri="{9D8B030D-6E8A-4147-A177-3AD203B41FA5}">
                      <a16:colId xmlns:a16="http://schemas.microsoft.com/office/drawing/2014/main" val="3990461301"/>
                    </a:ext>
                  </a:extLst>
                </a:gridCol>
              </a:tblGrid>
              <a:tr h="1787640">
                <a:tc>
                  <a:txBody>
                    <a:bodyPr/>
                    <a:lstStyle/>
                    <a:p>
                      <a:r>
                        <a:rPr lang="en-GB" sz="1200" dirty="0">
                          <a:latin typeface="Century Gothic" panose="020B0502020202020204" pitchFamily="34" charset="0"/>
                        </a:rPr>
                        <a:t>Morning activity</a:t>
                      </a:r>
                    </a:p>
                    <a:p>
                      <a:pPr marL="171450" indent="-171450">
                        <a:buFont typeface="Arial" panose="020B0604020202020204" pitchFamily="34" charset="0"/>
                        <a:buChar char="•"/>
                      </a:pPr>
                      <a:r>
                        <a:rPr lang="en-GB" sz="1200" dirty="0">
                          <a:latin typeface="Century Gothic" panose="020B0502020202020204" pitchFamily="34" charset="0"/>
                        </a:rPr>
                        <a:t>Fine motor</a:t>
                      </a:r>
                    </a:p>
                    <a:p>
                      <a:pPr marL="171450" indent="-171450">
                        <a:buFont typeface="Arial" panose="020B0604020202020204" pitchFamily="34" charset="0"/>
                        <a:buChar char="•"/>
                      </a:pPr>
                      <a:r>
                        <a:rPr lang="en-GB" sz="1200" dirty="0">
                          <a:latin typeface="Century Gothic" panose="020B0502020202020204" pitchFamily="34" charset="0"/>
                        </a:rPr>
                        <a:t>Dough disco</a:t>
                      </a:r>
                    </a:p>
                    <a:p>
                      <a:pPr marL="171450" indent="-171450">
                        <a:buFont typeface="Arial" panose="020B0604020202020204" pitchFamily="34" charset="0"/>
                        <a:buChar char="•"/>
                      </a:pPr>
                      <a:r>
                        <a:rPr lang="en-GB" sz="1200" dirty="0">
                          <a:latin typeface="Century Gothic" panose="020B0502020202020204" pitchFamily="34" charset="0"/>
                        </a:rPr>
                        <a:t>Funky fingers</a:t>
                      </a:r>
                    </a:p>
                    <a:p>
                      <a:pPr marL="171450" indent="-171450">
                        <a:buFont typeface="Arial" panose="020B0604020202020204" pitchFamily="34" charset="0"/>
                        <a:buChar char="•"/>
                      </a:pPr>
                      <a:r>
                        <a:rPr lang="en-GB" sz="1200" dirty="0">
                          <a:latin typeface="Century Gothic" panose="020B0502020202020204" pitchFamily="34" charset="0"/>
                        </a:rPr>
                        <a:t>Threading</a:t>
                      </a:r>
                    </a:p>
                    <a:p>
                      <a:pPr marL="0" indent="0">
                        <a:buFont typeface="Arial" panose="020B0604020202020204" pitchFamily="34" charset="0"/>
                        <a:buNone/>
                      </a:pPr>
                      <a:endParaRPr lang="en-GB" sz="1200" dirty="0">
                        <a:latin typeface="Century Gothic" panose="020B0502020202020204" pitchFamily="34" charset="0"/>
                      </a:endParaRPr>
                    </a:p>
                    <a:p>
                      <a:pPr marL="171450" indent="-171450">
                        <a:buFont typeface="Arial" panose="020B0604020202020204" pitchFamily="34" charset="0"/>
                        <a:buChar char="•"/>
                      </a:pPr>
                      <a:endParaRPr lang="en-GB" sz="1200" dirty="0">
                        <a:latin typeface="Century Gothic" panose="020B0502020202020204" pitchFamily="34" charset="0"/>
                      </a:endParaRPr>
                    </a:p>
                  </a:txBody>
                  <a:tcPr/>
                </a:tc>
                <a:tc>
                  <a:txBody>
                    <a:bodyPr/>
                    <a:lstStyle/>
                    <a:p>
                      <a:r>
                        <a:rPr lang="en-GB" sz="1200" dirty="0">
                          <a:latin typeface="Century Gothic" panose="020B0502020202020204" pitchFamily="34" charset="0"/>
                        </a:rPr>
                        <a:t>Read write </a:t>
                      </a:r>
                      <a:r>
                        <a:rPr lang="en-GB" sz="1200" dirty="0" err="1">
                          <a:latin typeface="Century Gothic" panose="020B0502020202020204" pitchFamily="34" charset="0"/>
                        </a:rPr>
                        <a:t>inc</a:t>
                      </a:r>
                      <a:r>
                        <a:rPr lang="en-GB" sz="1200" dirty="0">
                          <a:latin typeface="Century Gothic" panose="020B0502020202020204" pitchFamily="34" charset="0"/>
                        </a:rPr>
                        <a:t> phonics </a:t>
                      </a:r>
                    </a:p>
                    <a:p>
                      <a:pPr marL="171450" indent="-171450">
                        <a:buFont typeface="Arial" panose="020B0604020202020204" pitchFamily="34" charset="0"/>
                        <a:buChar char="•"/>
                      </a:pPr>
                      <a:r>
                        <a:rPr lang="en-GB" sz="1200" dirty="0">
                          <a:latin typeface="Century Gothic" panose="020B0502020202020204" pitchFamily="34" charset="0"/>
                        </a:rPr>
                        <a:t>Daily speed sounds (learn a new sound)</a:t>
                      </a:r>
                    </a:p>
                    <a:p>
                      <a:pPr marL="171450" indent="-171450">
                        <a:buFont typeface="Arial" panose="020B0604020202020204" pitchFamily="34" charset="0"/>
                        <a:buChar char="•"/>
                      </a:pPr>
                      <a:r>
                        <a:rPr lang="en-GB" sz="1200" dirty="0">
                          <a:latin typeface="Century Gothic" panose="020B0502020202020204" pitchFamily="34" charset="0"/>
                        </a:rPr>
                        <a:t>Drawing club</a:t>
                      </a:r>
                    </a:p>
                    <a:p>
                      <a:pPr marL="171450" indent="-171450">
                        <a:buFont typeface="Arial" panose="020B0604020202020204" pitchFamily="34" charset="0"/>
                        <a:buChar char="•"/>
                      </a:pPr>
                      <a:endParaRPr lang="en-GB" sz="1200" dirty="0">
                        <a:latin typeface="Century Gothic" panose="020B0502020202020204" pitchFamily="34" charset="0"/>
                      </a:endParaRPr>
                    </a:p>
                  </a:txBody>
                  <a:tcPr/>
                </a:tc>
                <a:tc>
                  <a:txBody>
                    <a:bodyPr/>
                    <a:lstStyle/>
                    <a:p>
                      <a:r>
                        <a:rPr lang="en-GB" sz="1200" dirty="0">
                          <a:latin typeface="Century Gothic" panose="020B0502020202020204" pitchFamily="34" charset="0"/>
                        </a:rPr>
                        <a:t>Whole school assembly</a:t>
                      </a:r>
                    </a:p>
                    <a:p>
                      <a:r>
                        <a:rPr lang="en-GB" sz="1200" dirty="0">
                          <a:latin typeface="Century Gothic" panose="020B0502020202020204" pitchFamily="34" charset="0"/>
                        </a:rPr>
                        <a:t>10am daily</a:t>
                      </a:r>
                    </a:p>
                  </a:txBody>
                  <a:tcPr/>
                </a:tc>
                <a:tc>
                  <a:txBody>
                    <a:bodyPr/>
                    <a:lstStyle/>
                    <a:p>
                      <a:r>
                        <a:rPr lang="en-GB" sz="1200" dirty="0">
                          <a:latin typeface="Century Gothic" panose="020B0502020202020204" pitchFamily="34" charset="0"/>
                        </a:rPr>
                        <a:t>Playtime and snack time</a:t>
                      </a:r>
                    </a:p>
                    <a:p>
                      <a:r>
                        <a:rPr lang="en-GB" sz="1200" dirty="0">
                          <a:latin typeface="Century Gothic" panose="020B0502020202020204" pitchFamily="34" charset="0"/>
                        </a:rPr>
                        <a:t>10.15-10.30</a:t>
                      </a:r>
                    </a:p>
                    <a:p>
                      <a:endParaRPr lang="en-GB" sz="1200" dirty="0">
                        <a:latin typeface="Century Gothic" panose="020B0502020202020204" pitchFamily="34" charset="0"/>
                      </a:endParaRPr>
                    </a:p>
                    <a:p>
                      <a:r>
                        <a:rPr lang="en-GB" sz="1200" dirty="0">
                          <a:latin typeface="Century Gothic" panose="020B0502020202020204" pitchFamily="34" charset="0"/>
                        </a:rPr>
                        <a:t>(whole school)</a:t>
                      </a:r>
                    </a:p>
                  </a:txBody>
                  <a:tcPr/>
                </a:tc>
                <a:tc>
                  <a:txBody>
                    <a:bodyPr/>
                    <a:lstStyle/>
                    <a:p>
                      <a:r>
                        <a:rPr lang="en-GB" sz="1200" dirty="0">
                          <a:latin typeface="Century Gothic" panose="020B0502020202020204" pitchFamily="34" charset="0"/>
                        </a:rPr>
                        <a:t>Power maths focused learning activity</a:t>
                      </a:r>
                    </a:p>
                    <a:p>
                      <a:endParaRPr lang="en-GB" sz="1200" dirty="0">
                        <a:latin typeface="Century Gothic" panose="020B0502020202020204" pitchFamily="34" charset="0"/>
                      </a:endParaRPr>
                    </a:p>
                    <a:p>
                      <a:r>
                        <a:rPr lang="en-GB" sz="1200" dirty="0">
                          <a:latin typeface="Century Gothic" panose="020B0502020202020204" pitchFamily="34" charset="0"/>
                        </a:rPr>
                        <a:t>Maths exploring time</a:t>
                      </a:r>
                    </a:p>
                  </a:txBody>
                  <a:tcPr/>
                </a:tc>
                <a:tc>
                  <a:txBody>
                    <a:bodyPr/>
                    <a:lstStyle/>
                    <a:p>
                      <a:pPr algn="ctr"/>
                      <a:endParaRPr lang="en-GB" sz="1200" dirty="0">
                        <a:latin typeface="Century Gothic" panose="020B0502020202020204" pitchFamily="34" charset="0"/>
                      </a:endParaRPr>
                    </a:p>
                    <a:p>
                      <a:pPr algn="ctr"/>
                      <a:r>
                        <a:rPr lang="en-GB" sz="1200" dirty="0">
                          <a:latin typeface="Century Gothic" panose="020B0502020202020204" pitchFamily="34" charset="0"/>
                        </a:rPr>
                        <a:t>Lunchtime</a:t>
                      </a:r>
                    </a:p>
                    <a:p>
                      <a:pPr algn="ctr"/>
                      <a:r>
                        <a:rPr lang="en-GB" sz="1200" dirty="0">
                          <a:latin typeface="Century Gothic" panose="020B0502020202020204" pitchFamily="34" charset="0"/>
                        </a:rPr>
                        <a:t>12.00-12.30</a:t>
                      </a:r>
                    </a:p>
                    <a:p>
                      <a:pPr algn="ctr"/>
                      <a:endParaRPr lang="en-GB" sz="1200" dirty="0">
                        <a:latin typeface="Century Gothic" panose="020B0502020202020204" pitchFamily="34" charset="0"/>
                      </a:endParaRPr>
                    </a:p>
                    <a:p>
                      <a:pPr algn="ctr"/>
                      <a:r>
                        <a:rPr lang="en-GB" sz="1200" dirty="0">
                          <a:latin typeface="Century Gothic" panose="020B0502020202020204" pitchFamily="34" charset="0"/>
                        </a:rPr>
                        <a:t>(whole school in the hall)</a:t>
                      </a:r>
                    </a:p>
                  </a:txBody>
                  <a:tcPr/>
                </a:tc>
                <a:tc>
                  <a:txBody>
                    <a:bodyPr/>
                    <a:lstStyle/>
                    <a:p>
                      <a:pPr algn="ctr"/>
                      <a:r>
                        <a:rPr lang="en-GB" sz="1200" dirty="0">
                          <a:latin typeface="Century Gothic" panose="020B0502020202020204" pitchFamily="34" charset="0"/>
                        </a:rPr>
                        <a:t>Playtime</a:t>
                      </a:r>
                    </a:p>
                    <a:p>
                      <a:pPr algn="ctr"/>
                      <a:r>
                        <a:rPr lang="en-GB" sz="1200" dirty="0">
                          <a:latin typeface="Century Gothic" panose="020B0502020202020204" pitchFamily="34" charset="0"/>
                        </a:rPr>
                        <a:t>12.30-1.00</a:t>
                      </a:r>
                    </a:p>
                    <a:p>
                      <a:pPr algn="ctr"/>
                      <a:endParaRPr lang="en-GB" sz="1200" dirty="0">
                        <a:latin typeface="Century Gothic" panose="020B0502020202020204" pitchFamily="34" charset="0"/>
                      </a:endParaRPr>
                    </a:p>
                    <a:p>
                      <a:pPr algn="ctr"/>
                      <a:r>
                        <a:rPr lang="en-GB" sz="1200" dirty="0">
                          <a:latin typeface="Century Gothic" panose="020B0502020202020204" pitchFamily="34" charset="0"/>
                        </a:rPr>
                        <a:t>(whole school)</a:t>
                      </a:r>
                    </a:p>
                  </a:txBody>
                  <a:tcPr/>
                </a:tc>
                <a:tc>
                  <a:txBody>
                    <a:bodyPr/>
                    <a:lstStyle/>
                    <a:p>
                      <a:r>
                        <a:rPr lang="en-GB" sz="1200" dirty="0">
                          <a:latin typeface="Century Gothic" panose="020B0502020202020204" pitchFamily="34" charset="0"/>
                        </a:rPr>
                        <a:t>Topic</a:t>
                      </a:r>
                    </a:p>
                    <a:p>
                      <a:pPr marL="285750" indent="-285750">
                        <a:buFont typeface="Arial" panose="020B0604020202020204" pitchFamily="34" charset="0"/>
                        <a:buChar char="•"/>
                      </a:pPr>
                      <a:r>
                        <a:rPr lang="en-GB" sz="1200" dirty="0">
                          <a:latin typeface="Century Gothic" panose="020B0502020202020204" pitchFamily="34" charset="0"/>
                        </a:rPr>
                        <a:t>RE</a:t>
                      </a:r>
                    </a:p>
                    <a:p>
                      <a:pPr marL="285750" indent="-285750">
                        <a:buFont typeface="Arial" panose="020B0604020202020204" pitchFamily="34" charset="0"/>
                        <a:buChar char="•"/>
                      </a:pPr>
                      <a:r>
                        <a:rPr lang="en-GB" sz="1200" dirty="0">
                          <a:latin typeface="Century Gothic" panose="020B0502020202020204" pitchFamily="34" charset="0"/>
                        </a:rPr>
                        <a:t>History</a:t>
                      </a:r>
                    </a:p>
                    <a:p>
                      <a:pPr marL="285750" indent="-285750">
                        <a:buFont typeface="Arial" panose="020B0604020202020204" pitchFamily="34" charset="0"/>
                        <a:buChar char="•"/>
                      </a:pPr>
                      <a:r>
                        <a:rPr lang="en-GB" sz="1200" dirty="0">
                          <a:latin typeface="Century Gothic" panose="020B0502020202020204" pitchFamily="34" charset="0"/>
                        </a:rPr>
                        <a:t>Science</a:t>
                      </a:r>
                    </a:p>
                    <a:p>
                      <a:pPr marL="285750" indent="-285750">
                        <a:buFont typeface="Arial" panose="020B0604020202020204" pitchFamily="34" charset="0"/>
                        <a:buChar char="•"/>
                      </a:pPr>
                      <a:r>
                        <a:rPr lang="en-GB" sz="1200" dirty="0">
                          <a:latin typeface="Century Gothic" panose="020B0502020202020204" pitchFamily="34" charset="0"/>
                        </a:rPr>
                        <a:t>PE</a:t>
                      </a:r>
                    </a:p>
                    <a:p>
                      <a:pPr marL="285750" indent="-285750">
                        <a:buFont typeface="Arial" panose="020B0604020202020204" pitchFamily="34" charset="0"/>
                        <a:buChar char="•"/>
                      </a:pPr>
                      <a:r>
                        <a:rPr lang="en-GB" sz="1200" dirty="0">
                          <a:latin typeface="Century Gothic" panose="020B0502020202020204" pitchFamily="34" charset="0"/>
                        </a:rPr>
                        <a:t>Art</a:t>
                      </a:r>
                    </a:p>
                    <a:p>
                      <a:pPr marL="285750" indent="-285750">
                        <a:buFont typeface="Arial" panose="020B0604020202020204" pitchFamily="34" charset="0"/>
                        <a:buChar char="•"/>
                      </a:pPr>
                      <a:r>
                        <a:rPr lang="en-GB" sz="1200" dirty="0">
                          <a:latin typeface="Century Gothic" panose="020B0502020202020204" pitchFamily="34" charset="0"/>
                        </a:rPr>
                        <a:t>DT</a:t>
                      </a:r>
                    </a:p>
                  </a:txBody>
                  <a:tcPr/>
                </a:tc>
                <a:tc>
                  <a:txBody>
                    <a:bodyPr/>
                    <a:lstStyle/>
                    <a:p>
                      <a:r>
                        <a:rPr lang="en-GB" sz="1200" dirty="0">
                          <a:latin typeface="Century Gothic" panose="020B0502020202020204" pitchFamily="34" charset="0"/>
                        </a:rPr>
                        <a:t>Exploration time</a:t>
                      </a:r>
                    </a:p>
                    <a:p>
                      <a:endParaRPr lang="en-GB" sz="1200" dirty="0">
                        <a:latin typeface="Century Gothic" panose="020B0502020202020204" pitchFamily="34" charset="0"/>
                      </a:endParaRPr>
                    </a:p>
                    <a:p>
                      <a:r>
                        <a:rPr lang="en-GB" sz="1200" dirty="0">
                          <a:latin typeface="Century Gothic" panose="020B0502020202020204" pitchFamily="34" charset="0"/>
                        </a:rPr>
                        <a:t>*continuous provision/ learning challenges</a:t>
                      </a:r>
                    </a:p>
                    <a:p>
                      <a:endParaRPr lang="en-GB" sz="1200" dirty="0">
                        <a:latin typeface="Century Gothic" panose="020B0502020202020204" pitchFamily="34" charset="0"/>
                      </a:endParaRPr>
                    </a:p>
                    <a:p>
                      <a:endParaRPr lang="en-GB" sz="1200" dirty="0">
                        <a:latin typeface="Century Gothic" panose="020B0502020202020204" pitchFamily="34" charset="0"/>
                      </a:endParaRPr>
                    </a:p>
                    <a:p>
                      <a:endParaRPr lang="en-GB" sz="1200" dirty="0">
                        <a:latin typeface="Century Gothic" panose="020B0502020202020204" pitchFamily="34" charset="0"/>
                      </a:endParaRPr>
                    </a:p>
                  </a:txBody>
                  <a:tcPr/>
                </a:tc>
                <a:tc>
                  <a:txBody>
                    <a:bodyPr/>
                    <a:lstStyle/>
                    <a:p>
                      <a:r>
                        <a:rPr lang="en-GB" sz="1200" dirty="0">
                          <a:latin typeface="Century Gothic" panose="020B0502020202020204" pitchFamily="34" charset="0"/>
                        </a:rPr>
                        <a:t>Story time and home time</a:t>
                      </a:r>
                    </a:p>
                  </a:txBody>
                  <a:tcPr/>
                </a:tc>
                <a:extLst>
                  <a:ext uri="{0D108BD9-81ED-4DB2-BD59-A6C34878D82A}">
                    <a16:rowId xmlns:a16="http://schemas.microsoft.com/office/drawing/2014/main" val="350737151"/>
                  </a:ext>
                </a:extLst>
              </a:tr>
            </a:tbl>
          </a:graphicData>
        </a:graphic>
      </p:graphicFrame>
      <p:sp>
        <p:nvSpPr>
          <p:cNvPr id="5" name="TextBox 4">
            <a:extLst>
              <a:ext uri="{FF2B5EF4-FFF2-40B4-BE49-F238E27FC236}">
                <a16:creationId xmlns:a16="http://schemas.microsoft.com/office/drawing/2014/main" id="{801B9739-98F0-9244-88CC-E48D31DA145D}"/>
              </a:ext>
            </a:extLst>
          </p:cNvPr>
          <p:cNvSpPr txBox="1"/>
          <p:nvPr/>
        </p:nvSpPr>
        <p:spPr>
          <a:xfrm>
            <a:off x="1036320" y="4583084"/>
            <a:ext cx="8933411" cy="1508105"/>
          </a:xfrm>
          <a:prstGeom prst="rect">
            <a:avLst/>
          </a:prstGeom>
          <a:noFill/>
        </p:spPr>
        <p:txBody>
          <a:bodyPr wrap="square" rtlCol="0">
            <a:spAutoFit/>
          </a:bodyPr>
          <a:lstStyle/>
          <a:p>
            <a:pPr algn="ctr"/>
            <a:r>
              <a:rPr lang="en-GB" sz="3200" dirty="0">
                <a:latin typeface="Century Gothic" panose="020B0502020202020204" pitchFamily="34" charset="0"/>
              </a:rPr>
              <a:t>School begins at 8.30am and finishes at 3pm</a:t>
            </a:r>
          </a:p>
          <a:p>
            <a:pPr algn="ctr"/>
            <a:endParaRPr lang="en-GB" sz="2000" i="1" dirty="0">
              <a:latin typeface="Century Gothic" panose="020B0502020202020204" pitchFamily="34" charset="0"/>
            </a:endParaRPr>
          </a:p>
          <a:p>
            <a:pPr algn="ctr"/>
            <a:r>
              <a:rPr lang="en-GB" sz="2000" i="1" dirty="0">
                <a:latin typeface="Century Gothic" panose="020B0502020202020204" pitchFamily="34" charset="0"/>
              </a:rPr>
              <a:t>(we have breakfast club available from 7.30am and after school club until 5pm)</a:t>
            </a:r>
          </a:p>
        </p:txBody>
      </p:sp>
    </p:spTree>
    <p:extLst>
      <p:ext uri="{BB962C8B-B14F-4D97-AF65-F5344CB8AC3E}">
        <p14:creationId xmlns:p14="http://schemas.microsoft.com/office/powerpoint/2010/main" val="3468639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4AFBE2-30B8-963A-34C0-4490DFD88C98}"/>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4000" kern="1200" dirty="0">
                <a:solidFill>
                  <a:srgbClr val="FFFFFF"/>
                </a:solidFill>
                <a:latin typeface="+mj-lt"/>
                <a:ea typeface="+mj-ea"/>
                <a:cs typeface="+mj-cs"/>
              </a:rPr>
              <a:t>Extra Curricular opportunities</a:t>
            </a:r>
          </a:p>
        </p:txBody>
      </p:sp>
      <p:pic>
        <p:nvPicPr>
          <p:cNvPr id="8" name="Picture 7">
            <a:extLst>
              <a:ext uri="{FF2B5EF4-FFF2-40B4-BE49-F238E27FC236}">
                <a16:creationId xmlns:a16="http://schemas.microsoft.com/office/drawing/2014/main" id="{D5C6BBA8-8AE8-14EF-F25C-278EEBFC85B8}"/>
              </a:ext>
            </a:extLst>
          </p:cNvPr>
          <p:cNvPicPr>
            <a:picLocks noChangeAspect="1"/>
          </p:cNvPicPr>
          <p:nvPr/>
        </p:nvPicPr>
        <p:blipFill rotWithShape="1">
          <a:blip r:embed="rId2"/>
          <a:srcRect t="15930" r="2" b="3329"/>
          <a:stretch/>
        </p:blipFill>
        <p:spPr>
          <a:xfrm>
            <a:off x="307840" y="321732"/>
            <a:ext cx="3793472" cy="4111323"/>
          </a:xfrm>
          <a:prstGeom prst="rect">
            <a:avLst/>
          </a:prstGeom>
        </p:spPr>
      </p:pic>
      <p:pic>
        <p:nvPicPr>
          <p:cNvPr id="4" name="Content Placeholder 3">
            <a:extLst>
              <a:ext uri="{FF2B5EF4-FFF2-40B4-BE49-F238E27FC236}">
                <a16:creationId xmlns:a16="http://schemas.microsoft.com/office/drawing/2014/main" id="{2954E382-A7DC-9B5B-F01A-F81F92CABB07}"/>
              </a:ext>
            </a:extLst>
          </p:cNvPr>
          <p:cNvPicPr>
            <a:picLocks noGrp="1" noChangeAspect="1"/>
          </p:cNvPicPr>
          <p:nvPr>
            <p:ph idx="1"/>
          </p:nvPr>
        </p:nvPicPr>
        <p:blipFill rotWithShape="1">
          <a:blip r:embed="rId3"/>
          <a:srcRect t="10770" r="1" b="18166"/>
          <a:stretch/>
        </p:blipFill>
        <p:spPr>
          <a:xfrm>
            <a:off x="4194959" y="321734"/>
            <a:ext cx="3797570" cy="2010551"/>
          </a:xfrm>
          <a:prstGeom prst="rect">
            <a:avLst/>
          </a:prstGeom>
        </p:spPr>
      </p:pic>
      <p:pic>
        <p:nvPicPr>
          <p:cNvPr id="6" name="Picture 5">
            <a:extLst>
              <a:ext uri="{FF2B5EF4-FFF2-40B4-BE49-F238E27FC236}">
                <a16:creationId xmlns:a16="http://schemas.microsoft.com/office/drawing/2014/main" id="{D193D787-F9C0-204E-68C6-BCC928178911}"/>
              </a:ext>
            </a:extLst>
          </p:cNvPr>
          <p:cNvPicPr>
            <a:picLocks noChangeAspect="1"/>
          </p:cNvPicPr>
          <p:nvPr/>
        </p:nvPicPr>
        <p:blipFill rotWithShape="1">
          <a:blip r:embed="rId4"/>
          <a:srcRect t="7129" r="1" b="21639"/>
          <a:stretch/>
        </p:blipFill>
        <p:spPr>
          <a:xfrm>
            <a:off x="4190180" y="2422097"/>
            <a:ext cx="3794760" cy="2013804"/>
          </a:xfrm>
          <a:prstGeom prst="rect">
            <a:avLst/>
          </a:prstGeom>
        </p:spPr>
      </p:pic>
      <p:pic>
        <p:nvPicPr>
          <p:cNvPr id="7" name="Picture 6">
            <a:extLst>
              <a:ext uri="{FF2B5EF4-FFF2-40B4-BE49-F238E27FC236}">
                <a16:creationId xmlns:a16="http://schemas.microsoft.com/office/drawing/2014/main" id="{F08D1151-46A0-B7AB-EE1E-DB04A1B04732}"/>
              </a:ext>
            </a:extLst>
          </p:cNvPr>
          <p:cNvPicPr>
            <a:picLocks noChangeAspect="1"/>
          </p:cNvPicPr>
          <p:nvPr/>
        </p:nvPicPr>
        <p:blipFill rotWithShape="1">
          <a:blip r:embed="rId5"/>
          <a:srcRect r="-2" b="19081"/>
          <a:stretch/>
        </p:blipFill>
        <p:spPr>
          <a:xfrm>
            <a:off x="8086176" y="321733"/>
            <a:ext cx="3797984" cy="4111321"/>
          </a:xfrm>
          <a:prstGeom prst="rect">
            <a:avLst/>
          </a:prstGeom>
        </p:spPr>
      </p:pic>
      <p:pic>
        <p:nvPicPr>
          <p:cNvPr id="5" name="Picture 4">
            <a:extLst>
              <a:ext uri="{FF2B5EF4-FFF2-40B4-BE49-F238E27FC236}">
                <a16:creationId xmlns:a16="http://schemas.microsoft.com/office/drawing/2014/main" id="{39477263-E1E3-EEB6-99A2-26617B154150}"/>
              </a:ext>
            </a:extLst>
          </p:cNvPr>
          <p:cNvPicPr>
            <a:picLocks noChangeAspect="1"/>
          </p:cNvPicPr>
          <p:nvPr/>
        </p:nvPicPr>
        <p:blipFill rotWithShape="1">
          <a:blip r:embed="rId6"/>
          <a:srcRect t="53700" r="-1" b="6828"/>
          <a:stretch/>
        </p:blipFill>
        <p:spPr>
          <a:xfrm>
            <a:off x="307840" y="4525715"/>
            <a:ext cx="3794760" cy="2010551"/>
          </a:xfrm>
          <a:prstGeom prst="rect">
            <a:avLst/>
          </a:prstGeom>
        </p:spPr>
      </p:pic>
      <p:cxnSp>
        <p:nvCxnSpPr>
          <p:cNvPr id="15" name="Straight Connector 14">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0323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6ABEE-6CF1-DF6D-1AB5-FEC26E4AF2A0}"/>
              </a:ext>
            </a:extLst>
          </p:cNvPr>
          <p:cNvSpPr>
            <a:spLocks noGrp="1"/>
          </p:cNvSpPr>
          <p:nvPr>
            <p:ph type="title"/>
          </p:nvPr>
        </p:nvSpPr>
        <p:spPr/>
        <p:txBody>
          <a:bodyPr/>
          <a:lstStyle/>
          <a:p>
            <a:r>
              <a:rPr lang="en-GB" b="1" u="sng" dirty="0">
                <a:latin typeface="Century Gothic" panose="020B0502020202020204" pitchFamily="34" charset="0"/>
              </a:rPr>
              <a:t>What does my child need?</a:t>
            </a:r>
          </a:p>
        </p:txBody>
      </p:sp>
      <p:sp>
        <p:nvSpPr>
          <p:cNvPr id="3" name="Content Placeholder 2">
            <a:extLst>
              <a:ext uri="{FF2B5EF4-FFF2-40B4-BE49-F238E27FC236}">
                <a16:creationId xmlns:a16="http://schemas.microsoft.com/office/drawing/2014/main" id="{4365ECBE-FA09-1AB8-1E9D-9E41605662E9}"/>
              </a:ext>
            </a:extLst>
          </p:cNvPr>
          <p:cNvSpPr>
            <a:spLocks noGrp="1"/>
          </p:cNvSpPr>
          <p:nvPr>
            <p:ph idx="1"/>
          </p:nvPr>
        </p:nvSpPr>
        <p:spPr/>
        <p:txBody>
          <a:bodyPr>
            <a:normAutofit lnSpcReduction="10000"/>
          </a:bodyPr>
          <a:lstStyle/>
          <a:p>
            <a:r>
              <a:rPr lang="en-GB" dirty="0">
                <a:latin typeface="Century Gothic" panose="020B0502020202020204" pitchFamily="34" charset="0"/>
              </a:rPr>
              <a:t>Spare set of school clothes to remain in school with spare underwear</a:t>
            </a:r>
          </a:p>
          <a:p>
            <a:r>
              <a:rPr lang="en-GB" dirty="0">
                <a:latin typeface="Century Gothic" panose="020B0502020202020204" pitchFamily="34" charset="0"/>
              </a:rPr>
              <a:t>Waterproofs (not essential but if you have them brilliant!)</a:t>
            </a:r>
          </a:p>
          <a:p>
            <a:r>
              <a:rPr lang="en-GB" dirty="0">
                <a:latin typeface="Century Gothic" panose="020B0502020202020204" pitchFamily="34" charset="0"/>
              </a:rPr>
              <a:t>Wellies</a:t>
            </a:r>
          </a:p>
          <a:p>
            <a:r>
              <a:rPr lang="en-GB" dirty="0">
                <a:latin typeface="Century Gothic" panose="020B0502020202020204" pitchFamily="34" charset="0"/>
              </a:rPr>
              <a:t>PE Kit – indoor (black shorts, white plain t-shirt, plimsoles) outdoor (black joggers, black jumper, white t-shirt, trainers)</a:t>
            </a:r>
          </a:p>
          <a:p>
            <a:r>
              <a:rPr lang="en-GB" dirty="0">
                <a:latin typeface="Century Gothic" panose="020B0502020202020204" pitchFamily="34" charset="0"/>
              </a:rPr>
              <a:t>Book back / backpack</a:t>
            </a:r>
          </a:p>
          <a:p>
            <a:r>
              <a:rPr lang="en-GB" dirty="0">
                <a:latin typeface="Century Gothic" panose="020B0502020202020204" pitchFamily="34" charset="0"/>
              </a:rPr>
              <a:t>Named water bottle in school daily</a:t>
            </a:r>
          </a:p>
          <a:p>
            <a:pPr marL="0" indent="0" algn="ctr">
              <a:buNone/>
            </a:pPr>
            <a:r>
              <a:rPr lang="en-GB" sz="3600" dirty="0">
                <a:solidFill>
                  <a:srgbClr val="FF0000"/>
                </a:solidFill>
              </a:rPr>
              <a:t>PLEASE NAME ALL ITEMS INCLUDING SOCKS!</a:t>
            </a:r>
          </a:p>
        </p:txBody>
      </p:sp>
    </p:spTree>
    <p:extLst>
      <p:ext uri="{BB962C8B-B14F-4D97-AF65-F5344CB8AC3E}">
        <p14:creationId xmlns:p14="http://schemas.microsoft.com/office/powerpoint/2010/main" val="2213360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3224F-B2BA-1F33-C4F1-8AA237072D45}"/>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92934B8E-E7EA-6CF0-AB14-350AACA200DF}"/>
              </a:ext>
            </a:extLst>
          </p:cNvPr>
          <p:cNvPicPr>
            <a:picLocks noGrp="1" noChangeAspect="1"/>
          </p:cNvPicPr>
          <p:nvPr>
            <p:ph idx="1"/>
          </p:nvPr>
        </p:nvPicPr>
        <p:blipFill>
          <a:blip r:embed="rId2"/>
          <a:stretch>
            <a:fillRect/>
          </a:stretch>
        </p:blipFill>
        <p:spPr>
          <a:xfrm>
            <a:off x="668080" y="365125"/>
            <a:ext cx="11157228" cy="5801759"/>
          </a:xfrm>
          <a:prstGeom prst="rect">
            <a:avLst/>
          </a:prstGeom>
        </p:spPr>
      </p:pic>
    </p:spTree>
    <p:extLst>
      <p:ext uri="{BB962C8B-B14F-4D97-AF65-F5344CB8AC3E}">
        <p14:creationId xmlns:p14="http://schemas.microsoft.com/office/powerpoint/2010/main" val="4045513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50BCD-5148-5BB3-3C97-2B9914DD5B5F}"/>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3F3E1094-CCCA-17A2-62FB-EEABC2663A2A}"/>
              </a:ext>
            </a:extLst>
          </p:cNvPr>
          <p:cNvSpPr>
            <a:spLocks noGrp="1"/>
          </p:cNvSpPr>
          <p:nvPr>
            <p:ph idx="1"/>
          </p:nvPr>
        </p:nvSpPr>
        <p:spPr/>
        <p:txBody>
          <a:bodyPr/>
          <a:lstStyle/>
          <a:p>
            <a:r>
              <a:rPr lang="en-GB" dirty="0">
                <a:latin typeface="Century Gothic" panose="020B0502020202020204" pitchFamily="34" charset="0"/>
              </a:rPr>
              <a:t>What your child will be learning in Reception</a:t>
            </a:r>
          </a:p>
          <a:p>
            <a:r>
              <a:rPr lang="en-GB" dirty="0">
                <a:latin typeface="Century Gothic" panose="020B0502020202020204" pitchFamily="34" charset="0"/>
              </a:rPr>
              <a:t>Read Write Inc Phonics</a:t>
            </a:r>
          </a:p>
          <a:p>
            <a:r>
              <a:rPr lang="en-GB" dirty="0">
                <a:latin typeface="Century Gothic" panose="020B0502020202020204" pitchFamily="34" charset="0"/>
              </a:rPr>
              <a:t>Local Food Links</a:t>
            </a:r>
          </a:p>
          <a:p>
            <a:r>
              <a:rPr lang="en-GB" dirty="0">
                <a:latin typeface="Century Gothic" panose="020B0502020202020204" pitchFamily="34" charset="0"/>
              </a:rPr>
              <a:t>The structure of our school day</a:t>
            </a:r>
          </a:p>
          <a:p>
            <a:r>
              <a:rPr lang="en-GB" dirty="0">
                <a:latin typeface="Century Gothic" panose="020B0502020202020204" pitchFamily="34" charset="0"/>
              </a:rPr>
              <a:t>Extra-curricular opportunities </a:t>
            </a:r>
          </a:p>
          <a:p>
            <a:r>
              <a:rPr lang="en-GB" dirty="0">
                <a:latin typeface="Century Gothic" panose="020B0502020202020204" pitchFamily="34" charset="0"/>
              </a:rPr>
              <a:t>Questions </a:t>
            </a:r>
          </a:p>
        </p:txBody>
      </p:sp>
    </p:spTree>
    <p:extLst>
      <p:ext uri="{BB962C8B-B14F-4D97-AF65-F5344CB8AC3E}">
        <p14:creationId xmlns:p14="http://schemas.microsoft.com/office/powerpoint/2010/main" val="2539808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B144D6-6982-94A6-79D0-301B8ED2631E}"/>
              </a:ext>
            </a:extLst>
          </p:cNvPr>
          <p:cNvSpPr>
            <a:spLocks noGrp="1"/>
          </p:cNvSpPr>
          <p:nvPr>
            <p:ph type="title"/>
          </p:nvPr>
        </p:nvSpPr>
        <p:spPr>
          <a:xfrm>
            <a:off x="640080" y="325369"/>
            <a:ext cx="4368602" cy="1956841"/>
          </a:xfrm>
        </p:spPr>
        <p:txBody>
          <a:bodyPr anchor="b">
            <a:normAutofit/>
          </a:bodyPr>
          <a:lstStyle/>
          <a:p>
            <a:r>
              <a:rPr lang="en-GB" sz="5400" dirty="0"/>
              <a:t>Early Years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E7076A4-0B70-51BA-C94B-AE651104FF13}"/>
              </a:ext>
            </a:extLst>
          </p:cNvPr>
          <p:cNvSpPr>
            <a:spLocks noGrp="1"/>
          </p:cNvSpPr>
          <p:nvPr>
            <p:ph idx="1"/>
          </p:nvPr>
        </p:nvSpPr>
        <p:spPr>
          <a:xfrm>
            <a:off x="640080" y="2872899"/>
            <a:ext cx="4243589" cy="3320668"/>
          </a:xfrm>
        </p:spPr>
        <p:txBody>
          <a:bodyPr>
            <a:normAutofit/>
          </a:bodyPr>
          <a:lstStyle/>
          <a:p>
            <a:pPr marL="0" indent="0">
              <a:buNone/>
            </a:pPr>
            <a:r>
              <a:rPr lang="en-GB" sz="2000" b="0" i="0">
                <a:effectLst/>
                <a:latin typeface="Century Gothic" panose="020B0502020202020204" pitchFamily="34" charset="0"/>
              </a:rPr>
              <a:t>At St Catherine`s we believe that your child`s Early Years experience lays the foundation for a thriving education. Which is why we seek to create a </a:t>
            </a:r>
            <a:r>
              <a:rPr lang="en-GB" sz="2000" b="1" i="1">
                <a:effectLst/>
                <a:latin typeface="Century Gothic" panose="020B0502020202020204" pitchFamily="34" charset="0"/>
              </a:rPr>
              <a:t>safe</a:t>
            </a:r>
            <a:r>
              <a:rPr lang="en-GB" sz="2000" b="0" i="0">
                <a:effectLst/>
                <a:latin typeface="Century Gothic" panose="020B0502020202020204" pitchFamily="34" charset="0"/>
              </a:rPr>
              <a:t> and </a:t>
            </a:r>
            <a:r>
              <a:rPr lang="en-GB" sz="2000" b="1" i="1">
                <a:effectLst/>
                <a:latin typeface="Century Gothic" panose="020B0502020202020204" pitchFamily="34" charset="0"/>
              </a:rPr>
              <a:t>inspiring</a:t>
            </a:r>
            <a:r>
              <a:rPr lang="en-GB" sz="2000" b="0" i="0">
                <a:effectLst/>
                <a:latin typeface="Century Gothic" panose="020B0502020202020204" pitchFamily="34" charset="0"/>
              </a:rPr>
              <a:t> learning environment that enables your children to flourish through exploration, creativity and play</a:t>
            </a:r>
            <a:endParaRPr lang="en-GB" sz="2000">
              <a:latin typeface="Century Gothic" panose="020B0502020202020204" pitchFamily="34" charset="0"/>
            </a:endParaRPr>
          </a:p>
        </p:txBody>
      </p:sp>
      <p:pic>
        <p:nvPicPr>
          <p:cNvPr id="4" name="Picture 3">
            <a:extLst>
              <a:ext uri="{FF2B5EF4-FFF2-40B4-BE49-F238E27FC236}">
                <a16:creationId xmlns:a16="http://schemas.microsoft.com/office/drawing/2014/main" id="{190B3C47-CCDA-65BE-1559-ED1CB0436D65}"/>
              </a:ext>
            </a:extLst>
          </p:cNvPr>
          <p:cNvPicPr>
            <a:picLocks noChangeAspect="1"/>
          </p:cNvPicPr>
          <p:nvPr/>
        </p:nvPicPr>
        <p:blipFill rotWithShape="1">
          <a:blip r:embed="rId2"/>
          <a:srcRect t="903" r="-1" b="2482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12843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CFAA6-973A-EA80-F60E-D4309C9725A6}"/>
              </a:ext>
            </a:extLst>
          </p:cNvPr>
          <p:cNvSpPr>
            <a:spLocks noGrp="1"/>
          </p:cNvSpPr>
          <p:nvPr>
            <p:ph type="title"/>
          </p:nvPr>
        </p:nvSpPr>
        <p:spPr/>
        <p:txBody>
          <a:bodyPr/>
          <a:lstStyle/>
          <a:p>
            <a:r>
              <a:rPr lang="en-GB" u="sng">
                <a:latin typeface="Century Gothic" panose="020B0502020202020204" pitchFamily="34" charset="0"/>
              </a:rPr>
              <a:t>What will my child be learning?</a:t>
            </a:r>
            <a:endParaRPr lang="en-GB" u="sng" dirty="0">
              <a:latin typeface="Century Gothic" panose="020B0502020202020204" pitchFamily="34" charset="0"/>
            </a:endParaRPr>
          </a:p>
        </p:txBody>
      </p:sp>
      <p:pic>
        <p:nvPicPr>
          <p:cNvPr id="4" name="Content Placeholder 3">
            <a:extLst>
              <a:ext uri="{FF2B5EF4-FFF2-40B4-BE49-F238E27FC236}">
                <a16:creationId xmlns:a16="http://schemas.microsoft.com/office/drawing/2014/main" id="{F1295040-3E66-CEEE-AB42-97961B2368A4}"/>
              </a:ext>
            </a:extLst>
          </p:cNvPr>
          <p:cNvPicPr>
            <a:picLocks noGrp="1" noChangeAspect="1"/>
          </p:cNvPicPr>
          <p:nvPr>
            <p:ph idx="1"/>
          </p:nvPr>
        </p:nvPicPr>
        <p:blipFill>
          <a:blip r:embed="rId2"/>
          <a:stretch>
            <a:fillRect/>
          </a:stretch>
        </p:blipFill>
        <p:spPr>
          <a:xfrm>
            <a:off x="7243077" y="1648524"/>
            <a:ext cx="4351338" cy="4351338"/>
          </a:xfrm>
          <a:prstGeom prst="rect">
            <a:avLst/>
          </a:prstGeom>
        </p:spPr>
      </p:pic>
      <p:sp>
        <p:nvSpPr>
          <p:cNvPr id="5" name="TextBox 4">
            <a:extLst>
              <a:ext uri="{FF2B5EF4-FFF2-40B4-BE49-F238E27FC236}">
                <a16:creationId xmlns:a16="http://schemas.microsoft.com/office/drawing/2014/main" id="{52746D7C-575E-6118-B7CA-AE610FFD69C0}"/>
              </a:ext>
            </a:extLst>
          </p:cNvPr>
          <p:cNvSpPr txBox="1"/>
          <p:nvPr/>
        </p:nvSpPr>
        <p:spPr>
          <a:xfrm>
            <a:off x="417342" y="1629435"/>
            <a:ext cx="5780648" cy="4370427"/>
          </a:xfrm>
          <a:prstGeom prst="rect">
            <a:avLst/>
          </a:prstGeom>
          <a:noFill/>
        </p:spPr>
        <p:txBody>
          <a:bodyPr wrap="square" rtlCol="0">
            <a:spAutoFit/>
          </a:bodyPr>
          <a:lstStyle/>
          <a:p>
            <a:r>
              <a:rPr lang="en-GB" sz="2000">
                <a:latin typeface="Century Gothic" panose="020B0502020202020204" pitchFamily="34" charset="0"/>
              </a:rPr>
              <a:t>Through exciting topics, book hooks and creative activities your children will develop within 7 areas.</a:t>
            </a:r>
          </a:p>
          <a:p>
            <a:endParaRPr lang="en-GB" sz="2000">
              <a:latin typeface="Century Gothic" panose="020B0502020202020204" pitchFamily="34" charset="0"/>
            </a:endParaRPr>
          </a:p>
          <a:p>
            <a:r>
              <a:rPr lang="en-GB" sz="2000">
                <a:latin typeface="Century Gothic" panose="020B0502020202020204" pitchFamily="34" charset="0"/>
              </a:rPr>
              <a:t>The prime areas:</a:t>
            </a:r>
          </a:p>
          <a:p>
            <a:pPr marL="285750" indent="-285750">
              <a:buFont typeface="Arial" panose="020B0604020202020204" pitchFamily="34" charset="0"/>
              <a:buChar char="•"/>
            </a:pPr>
            <a:r>
              <a:rPr lang="en-GB" sz="2000">
                <a:solidFill>
                  <a:srgbClr val="FFC000"/>
                </a:solidFill>
                <a:latin typeface="Century Gothic" panose="020B0502020202020204" pitchFamily="34" charset="0"/>
              </a:rPr>
              <a:t>Communication and language</a:t>
            </a:r>
          </a:p>
          <a:p>
            <a:pPr marL="285750" indent="-285750">
              <a:buFont typeface="Arial" panose="020B0604020202020204" pitchFamily="34" charset="0"/>
              <a:buChar char="•"/>
            </a:pPr>
            <a:r>
              <a:rPr lang="en-GB" sz="2000">
                <a:solidFill>
                  <a:srgbClr val="0070C0"/>
                </a:solidFill>
                <a:latin typeface="Century Gothic" panose="020B0502020202020204" pitchFamily="34" charset="0"/>
              </a:rPr>
              <a:t>Personal, social and emotional</a:t>
            </a:r>
          </a:p>
          <a:p>
            <a:pPr marL="285750" indent="-285750">
              <a:buFont typeface="Arial" panose="020B0604020202020204" pitchFamily="34" charset="0"/>
              <a:buChar char="•"/>
            </a:pPr>
            <a:r>
              <a:rPr lang="en-GB" sz="2000">
                <a:solidFill>
                  <a:srgbClr val="FF0000"/>
                </a:solidFill>
                <a:latin typeface="Century Gothic" panose="020B0502020202020204" pitchFamily="34" charset="0"/>
              </a:rPr>
              <a:t>Physical development</a:t>
            </a:r>
          </a:p>
          <a:p>
            <a:pPr marL="285750" indent="-285750">
              <a:buFont typeface="Arial" panose="020B0604020202020204" pitchFamily="34" charset="0"/>
              <a:buChar char="•"/>
            </a:pPr>
            <a:endParaRPr lang="en-GB" sz="2000">
              <a:latin typeface="Century Gothic" panose="020B0502020202020204" pitchFamily="34" charset="0"/>
            </a:endParaRPr>
          </a:p>
          <a:p>
            <a:r>
              <a:rPr lang="en-GB" sz="2000">
                <a:latin typeface="Century Gothic" panose="020B0502020202020204" pitchFamily="34" charset="0"/>
              </a:rPr>
              <a:t>Specific areas</a:t>
            </a:r>
          </a:p>
          <a:p>
            <a:pPr marL="285750" indent="-285750">
              <a:buFont typeface="Arial" panose="020B0604020202020204" pitchFamily="34" charset="0"/>
              <a:buChar char="•"/>
            </a:pPr>
            <a:r>
              <a:rPr lang="en-GB" sz="2000">
                <a:solidFill>
                  <a:schemeClr val="accent2">
                    <a:lumMod val="75000"/>
                  </a:schemeClr>
                </a:solidFill>
                <a:latin typeface="Century Gothic" panose="020B0502020202020204" pitchFamily="34" charset="0"/>
              </a:rPr>
              <a:t>Literacy</a:t>
            </a:r>
          </a:p>
          <a:p>
            <a:pPr marL="285750" indent="-285750">
              <a:buFont typeface="Arial" panose="020B0604020202020204" pitchFamily="34" charset="0"/>
              <a:buChar char="•"/>
            </a:pPr>
            <a:r>
              <a:rPr lang="en-GB" sz="2000">
                <a:solidFill>
                  <a:srgbClr val="FF00FF"/>
                </a:solidFill>
                <a:latin typeface="Century Gothic" panose="020B0502020202020204" pitchFamily="34" charset="0"/>
              </a:rPr>
              <a:t>Mathematics</a:t>
            </a:r>
          </a:p>
          <a:p>
            <a:pPr marL="285750" indent="-285750">
              <a:buFont typeface="Arial" panose="020B0604020202020204" pitchFamily="34" charset="0"/>
              <a:buChar char="•"/>
            </a:pPr>
            <a:r>
              <a:rPr lang="en-GB" sz="2000">
                <a:solidFill>
                  <a:srgbClr val="7030A0"/>
                </a:solidFill>
                <a:latin typeface="Century Gothic" panose="020B0502020202020204" pitchFamily="34" charset="0"/>
              </a:rPr>
              <a:t>Understanding the world</a:t>
            </a:r>
          </a:p>
          <a:p>
            <a:pPr marL="285750" indent="-285750">
              <a:buFont typeface="Arial" panose="020B0604020202020204" pitchFamily="34" charset="0"/>
              <a:buChar char="•"/>
            </a:pPr>
            <a:r>
              <a:rPr lang="en-GB" sz="2000">
                <a:solidFill>
                  <a:srgbClr val="00B050"/>
                </a:solidFill>
                <a:latin typeface="Century Gothic" panose="020B0502020202020204" pitchFamily="34" charset="0"/>
              </a:rPr>
              <a:t>Expressive arts and design</a:t>
            </a:r>
            <a:endParaRPr lang="en-GB" sz="2000" dirty="0">
              <a:solidFill>
                <a:srgbClr val="00B050"/>
              </a:solidFill>
              <a:latin typeface="Century Gothic" panose="020B0502020202020204" pitchFamily="34" charset="0"/>
            </a:endParaRPr>
          </a:p>
        </p:txBody>
      </p:sp>
    </p:spTree>
    <p:extLst>
      <p:ext uri="{BB962C8B-B14F-4D97-AF65-F5344CB8AC3E}">
        <p14:creationId xmlns:p14="http://schemas.microsoft.com/office/powerpoint/2010/main" val="103100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D409A9-AE0F-7B1E-A080-0EB12FC032AB}"/>
              </a:ext>
            </a:extLst>
          </p:cNvPr>
          <p:cNvSpPr>
            <a:spLocks noGrp="1"/>
          </p:cNvSpPr>
          <p:nvPr>
            <p:ph type="title"/>
          </p:nvPr>
        </p:nvSpPr>
        <p:spPr>
          <a:xfrm>
            <a:off x="630936" y="639520"/>
            <a:ext cx="3429000" cy="1719072"/>
          </a:xfrm>
        </p:spPr>
        <p:txBody>
          <a:bodyPr anchor="b">
            <a:normAutofit/>
          </a:bodyPr>
          <a:lstStyle/>
          <a:p>
            <a:r>
              <a:rPr lang="en-GB" sz="5400" b="1" u="sng">
                <a:latin typeface="Century Gothic" panose="020B0502020202020204" pitchFamily="34" charset="0"/>
              </a:rPr>
              <a:t>The Prime Areas</a:t>
            </a:r>
          </a:p>
        </p:txBody>
      </p:sp>
      <p:sp>
        <p:nvSpPr>
          <p:cNvPr id="12"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46C89FC-1F3F-536D-BF5A-37F1BBFB60D2}"/>
              </a:ext>
            </a:extLst>
          </p:cNvPr>
          <p:cNvSpPr>
            <a:spLocks noGrp="1"/>
          </p:cNvSpPr>
          <p:nvPr>
            <p:ph idx="1"/>
          </p:nvPr>
        </p:nvSpPr>
        <p:spPr>
          <a:xfrm>
            <a:off x="630936" y="2807208"/>
            <a:ext cx="3429000" cy="3410712"/>
          </a:xfrm>
        </p:spPr>
        <p:txBody>
          <a:bodyPr anchor="t">
            <a:normAutofit/>
          </a:bodyPr>
          <a:lstStyle/>
          <a:p>
            <a:r>
              <a:rPr lang="en-GB" sz="2200" b="0" i="0">
                <a:effectLst/>
                <a:latin typeface="Century Gothic" panose="020B0502020202020204" pitchFamily="34" charset="0"/>
              </a:rPr>
              <a:t>The prime areas are important because they lay the foundations for children's success in all other areas of learning and of life</a:t>
            </a:r>
            <a:endParaRPr lang="en-GB" sz="2200">
              <a:latin typeface="Century Gothic" panose="020B0502020202020204" pitchFamily="34" charset="0"/>
            </a:endParaRPr>
          </a:p>
        </p:txBody>
      </p:sp>
      <p:pic>
        <p:nvPicPr>
          <p:cNvPr id="5" name="Picture 4">
            <a:extLst>
              <a:ext uri="{FF2B5EF4-FFF2-40B4-BE49-F238E27FC236}">
                <a16:creationId xmlns:a16="http://schemas.microsoft.com/office/drawing/2014/main" id="{10E69703-9156-33BF-AEAD-C022589B9F61}"/>
              </a:ext>
            </a:extLst>
          </p:cNvPr>
          <p:cNvPicPr>
            <a:picLocks noChangeAspect="1"/>
          </p:cNvPicPr>
          <p:nvPr/>
        </p:nvPicPr>
        <p:blipFill rotWithShape="1">
          <a:blip r:embed="rId2"/>
          <a:srcRect l="70262" t="26621" r="4028" b="52615"/>
          <a:stretch/>
        </p:blipFill>
        <p:spPr>
          <a:xfrm>
            <a:off x="4654296" y="1568144"/>
            <a:ext cx="6903720" cy="3721712"/>
          </a:xfrm>
          <a:prstGeom prst="rect">
            <a:avLst/>
          </a:prstGeom>
        </p:spPr>
      </p:pic>
    </p:spTree>
    <p:extLst>
      <p:ext uri="{BB962C8B-B14F-4D97-AF65-F5344CB8AC3E}">
        <p14:creationId xmlns:p14="http://schemas.microsoft.com/office/powerpoint/2010/main" val="4262440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EE285D5-8110-4AE6-AF36-F83E457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095FD5-B5F3-25D1-18F7-C3BCB0D41F88}"/>
              </a:ext>
            </a:extLst>
          </p:cNvPr>
          <p:cNvSpPr>
            <a:spLocks noGrp="1"/>
          </p:cNvSpPr>
          <p:nvPr>
            <p:ph type="title"/>
          </p:nvPr>
        </p:nvSpPr>
        <p:spPr>
          <a:xfrm>
            <a:off x="629328" y="464408"/>
            <a:ext cx="4399872" cy="1642533"/>
          </a:xfrm>
        </p:spPr>
        <p:txBody>
          <a:bodyPr anchor="b">
            <a:normAutofit/>
          </a:bodyPr>
          <a:lstStyle/>
          <a:p>
            <a:r>
              <a:rPr lang="en-GB" sz="5400" b="1" u="sng">
                <a:latin typeface="Century Gothic" panose="020B0502020202020204" pitchFamily="34" charset="0"/>
              </a:rPr>
              <a:t>Literacy</a:t>
            </a:r>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328" y="2457800"/>
            <a:ext cx="3877056" cy="18288"/>
          </a:xfrm>
          <a:custGeom>
            <a:avLst/>
            <a:gdLst>
              <a:gd name="connsiteX0" fmla="*/ 0 w 3877056"/>
              <a:gd name="connsiteY0" fmla="*/ 0 h 18288"/>
              <a:gd name="connsiteX1" fmla="*/ 723717 w 3877056"/>
              <a:gd name="connsiteY1" fmla="*/ 0 h 18288"/>
              <a:gd name="connsiteX2" fmla="*/ 1447434 w 3877056"/>
              <a:gd name="connsiteY2" fmla="*/ 0 h 18288"/>
              <a:gd name="connsiteX3" fmla="*/ 1977299 w 3877056"/>
              <a:gd name="connsiteY3" fmla="*/ 0 h 18288"/>
              <a:gd name="connsiteX4" fmla="*/ 2623475 w 3877056"/>
              <a:gd name="connsiteY4" fmla="*/ 0 h 18288"/>
              <a:gd name="connsiteX5" fmla="*/ 3192109 w 3877056"/>
              <a:gd name="connsiteY5" fmla="*/ 0 h 18288"/>
              <a:gd name="connsiteX6" fmla="*/ 3877056 w 3877056"/>
              <a:gd name="connsiteY6" fmla="*/ 0 h 18288"/>
              <a:gd name="connsiteX7" fmla="*/ 3877056 w 3877056"/>
              <a:gd name="connsiteY7" fmla="*/ 18288 h 18288"/>
              <a:gd name="connsiteX8" fmla="*/ 3230880 w 3877056"/>
              <a:gd name="connsiteY8" fmla="*/ 18288 h 18288"/>
              <a:gd name="connsiteX9" fmla="*/ 2662245 w 3877056"/>
              <a:gd name="connsiteY9" fmla="*/ 18288 h 18288"/>
              <a:gd name="connsiteX10" fmla="*/ 2016069 w 3877056"/>
              <a:gd name="connsiteY10" fmla="*/ 18288 h 18288"/>
              <a:gd name="connsiteX11" fmla="*/ 1408664 w 3877056"/>
              <a:gd name="connsiteY11" fmla="*/ 18288 h 18288"/>
              <a:gd name="connsiteX12" fmla="*/ 840029 w 3877056"/>
              <a:gd name="connsiteY12" fmla="*/ 18288 h 18288"/>
              <a:gd name="connsiteX13" fmla="*/ 0 w 3877056"/>
              <a:gd name="connsiteY13" fmla="*/ 18288 h 18288"/>
              <a:gd name="connsiteX14" fmla="*/ 0 w 3877056"/>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7056" h="18288" fill="none" extrusionOk="0">
                <a:moveTo>
                  <a:pt x="0" y="0"/>
                </a:moveTo>
                <a:cubicBezTo>
                  <a:pt x="155902" y="14477"/>
                  <a:pt x="567164" y="18992"/>
                  <a:pt x="723717" y="0"/>
                </a:cubicBezTo>
                <a:cubicBezTo>
                  <a:pt x="880270" y="-18992"/>
                  <a:pt x="1230427" y="-33316"/>
                  <a:pt x="1447434" y="0"/>
                </a:cubicBezTo>
                <a:cubicBezTo>
                  <a:pt x="1664441" y="33316"/>
                  <a:pt x="1866557" y="5702"/>
                  <a:pt x="1977299" y="0"/>
                </a:cubicBezTo>
                <a:cubicBezTo>
                  <a:pt x="2088041" y="-5702"/>
                  <a:pt x="2302485" y="24099"/>
                  <a:pt x="2623475" y="0"/>
                </a:cubicBezTo>
                <a:cubicBezTo>
                  <a:pt x="2944465" y="-24099"/>
                  <a:pt x="2993399" y="-19795"/>
                  <a:pt x="3192109" y="0"/>
                </a:cubicBezTo>
                <a:cubicBezTo>
                  <a:pt x="3390819" y="19795"/>
                  <a:pt x="3581349" y="-26551"/>
                  <a:pt x="3877056" y="0"/>
                </a:cubicBezTo>
                <a:cubicBezTo>
                  <a:pt x="3877095" y="7328"/>
                  <a:pt x="3877675" y="9982"/>
                  <a:pt x="3877056" y="18288"/>
                </a:cubicBezTo>
                <a:cubicBezTo>
                  <a:pt x="3576596" y="42394"/>
                  <a:pt x="3502355" y="16962"/>
                  <a:pt x="3230880" y="18288"/>
                </a:cubicBezTo>
                <a:cubicBezTo>
                  <a:pt x="2959405" y="19614"/>
                  <a:pt x="2924948" y="18543"/>
                  <a:pt x="2662245" y="18288"/>
                </a:cubicBezTo>
                <a:cubicBezTo>
                  <a:pt x="2399543" y="18033"/>
                  <a:pt x="2231855" y="26028"/>
                  <a:pt x="2016069" y="18288"/>
                </a:cubicBezTo>
                <a:cubicBezTo>
                  <a:pt x="1800283" y="10548"/>
                  <a:pt x="1665927" y="755"/>
                  <a:pt x="1408664" y="18288"/>
                </a:cubicBezTo>
                <a:cubicBezTo>
                  <a:pt x="1151402" y="35821"/>
                  <a:pt x="1016899" y="28407"/>
                  <a:pt x="840029" y="18288"/>
                </a:cubicBezTo>
                <a:cubicBezTo>
                  <a:pt x="663160" y="8169"/>
                  <a:pt x="304031" y="-14425"/>
                  <a:pt x="0" y="18288"/>
                </a:cubicBezTo>
                <a:cubicBezTo>
                  <a:pt x="-593" y="9736"/>
                  <a:pt x="244" y="6610"/>
                  <a:pt x="0" y="0"/>
                </a:cubicBezTo>
                <a:close/>
              </a:path>
              <a:path w="3877056" h="18288" stroke="0" extrusionOk="0">
                <a:moveTo>
                  <a:pt x="0" y="0"/>
                </a:moveTo>
                <a:cubicBezTo>
                  <a:pt x="205869" y="28368"/>
                  <a:pt x="460328" y="6409"/>
                  <a:pt x="646176" y="0"/>
                </a:cubicBezTo>
                <a:cubicBezTo>
                  <a:pt x="832024" y="-6409"/>
                  <a:pt x="1043494" y="26447"/>
                  <a:pt x="1331123" y="0"/>
                </a:cubicBezTo>
                <a:cubicBezTo>
                  <a:pt x="1618752" y="-26447"/>
                  <a:pt x="1675797" y="-26969"/>
                  <a:pt x="1938528" y="0"/>
                </a:cubicBezTo>
                <a:cubicBezTo>
                  <a:pt x="2201259" y="26969"/>
                  <a:pt x="2439942" y="23453"/>
                  <a:pt x="2662245" y="0"/>
                </a:cubicBezTo>
                <a:cubicBezTo>
                  <a:pt x="2884548" y="-23453"/>
                  <a:pt x="3094562" y="-7899"/>
                  <a:pt x="3308421" y="0"/>
                </a:cubicBezTo>
                <a:cubicBezTo>
                  <a:pt x="3522280" y="7899"/>
                  <a:pt x="3615459" y="3066"/>
                  <a:pt x="3877056" y="0"/>
                </a:cubicBezTo>
                <a:cubicBezTo>
                  <a:pt x="3877383" y="8595"/>
                  <a:pt x="3876984" y="13110"/>
                  <a:pt x="3877056" y="18288"/>
                </a:cubicBezTo>
                <a:cubicBezTo>
                  <a:pt x="3624575" y="4903"/>
                  <a:pt x="3478089" y="20597"/>
                  <a:pt x="3230880" y="18288"/>
                </a:cubicBezTo>
                <a:cubicBezTo>
                  <a:pt x="2983671" y="15979"/>
                  <a:pt x="2743376" y="19903"/>
                  <a:pt x="2507163" y="18288"/>
                </a:cubicBezTo>
                <a:cubicBezTo>
                  <a:pt x="2270950" y="16673"/>
                  <a:pt x="1992617" y="19013"/>
                  <a:pt x="1822216" y="18288"/>
                </a:cubicBezTo>
                <a:cubicBezTo>
                  <a:pt x="1651815" y="17563"/>
                  <a:pt x="1370782" y="42338"/>
                  <a:pt x="1253581" y="18288"/>
                </a:cubicBezTo>
                <a:cubicBezTo>
                  <a:pt x="1136380" y="-5762"/>
                  <a:pt x="854528" y="8046"/>
                  <a:pt x="723717" y="18288"/>
                </a:cubicBezTo>
                <a:cubicBezTo>
                  <a:pt x="592906" y="28530"/>
                  <a:pt x="166343" y="24405"/>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B7E8FC-4811-36E1-D009-2A91778490E3}"/>
              </a:ext>
            </a:extLst>
          </p:cNvPr>
          <p:cNvSpPr>
            <a:spLocks noGrp="1"/>
          </p:cNvSpPr>
          <p:nvPr>
            <p:ph idx="1"/>
          </p:nvPr>
        </p:nvSpPr>
        <p:spPr>
          <a:xfrm>
            <a:off x="629489" y="2741264"/>
            <a:ext cx="4404039" cy="3386399"/>
          </a:xfrm>
        </p:spPr>
        <p:txBody>
          <a:bodyPr>
            <a:normAutofit/>
          </a:bodyPr>
          <a:lstStyle/>
          <a:p>
            <a:pPr marL="0" indent="0">
              <a:buNone/>
            </a:pPr>
            <a:r>
              <a:rPr lang="en-GB" sz="2200">
                <a:latin typeface="Century Gothic" panose="020B0502020202020204" pitchFamily="34" charset="0"/>
              </a:rPr>
              <a:t>Developing </a:t>
            </a:r>
            <a:r>
              <a:rPr lang="en-GB" sz="2200" b="1" i="1">
                <a:latin typeface="Century Gothic" panose="020B0502020202020204" pitchFamily="34" charset="0"/>
              </a:rPr>
              <a:t>comprehension</a:t>
            </a:r>
            <a:r>
              <a:rPr lang="en-GB" sz="2200">
                <a:latin typeface="Century Gothic" panose="020B0502020202020204" pitchFamily="34" charset="0"/>
              </a:rPr>
              <a:t>, </a:t>
            </a:r>
            <a:r>
              <a:rPr lang="en-GB" sz="2200" b="1" i="1">
                <a:latin typeface="Century Gothic" panose="020B0502020202020204" pitchFamily="34" charset="0"/>
              </a:rPr>
              <a:t>word reading </a:t>
            </a:r>
            <a:r>
              <a:rPr lang="en-GB" sz="2200">
                <a:latin typeface="Century Gothic" panose="020B0502020202020204" pitchFamily="34" charset="0"/>
              </a:rPr>
              <a:t>and </a:t>
            </a:r>
            <a:r>
              <a:rPr lang="en-GB" sz="2200" b="1" i="1">
                <a:latin typeface="Century Gothic" panose="020B0502020202020204" pitchFamily="34" charset="0"/>
              </a:rPr>
              <a:t>writing.</a:t>
            </a:r>
          </a:p>
          <a:p>
            <a:pPr marL="0" indent="0">
              <a:buNone/>
            </a:pPr>
            <a:endParaRPr lang="en-GB" sz="2200" b="1" i="1">
              <a:latin typeface="Century Gothic" panose="020B0502020202020204" pitchFamily="34" charset="0"/>
            </a:endParaRPr>
          </a:p>
          <a:p>
            <a:r>
              <a:rPr lang="en-GB" sz="2200">
                <a:latin typeface="Century Gothic" panose="020B0502020202020204" pitchFamily="34" charset="0"/>
              </a:rPr>
              <a:t>Talk Through Stories</a:t>
            </a:r>
          </a:p>
          <a:p>
            <a:r>
              <a:rPr lang="en-GB" sz="2200">
                <a:latin typeface="Century Gothic" panose="020B0502020202020204" pitchFamily="34" charset="0"/>
              </a:rPr>
              <a:t>Drawing club</a:t>
            </a:r>
          </a:p>
          <a:p>
            <a:r>
              <a:rPr lang="en-GB" sz="2200">
                <a:latin typeface="Century Gothic" panose="020B0502020202020204" pitchFamily="34" charset="0"/>
              </a:rPr>
              <a:t>Story of the week</a:t>
            </a:r>
          </a:p>
          <a:p>
            <a:r>
              <a:rPr lang="en-GB" sz="2200">
                <a:latin typeface="Century Gothic" panose="020B0502020202020204" pitchFamily="34" charset="0"/>
              </a:rPr>
              <a:t>Read Write Inc Phonics</a:t>
            </a:r>
          </a:p>
        </p:txBody>
      </p:sp>
      <p:pic>
        <p:nvPicPr>
          <p:cNvPr id="4" name="Picture 3">
            <a:extLst>
              <a:ext uri="{FF2B5EF4-FFF2-40B4-BE49-F238E27FC236}">
                <a16:creationId xmlns:a16="http://schemas.microsoft.com/office/drawing/2014/main" id="{7132FFE0-0679-A3F0-3334-83F590367019}"/>
              </a:ext>
            </a:extLst>
          </p:cNvPr>
          <p:cNvPicPr>
            <a:picLocks noChangeAspect="1"/>
          </p:cNvPicPr>
          <p:nvPr/>
        </p:nvPicPr>
        <p:blipFill rotWithShape="1">
          <a:blip r:embed="rId2"/>
          <a:srcRect l="21473" r="26015" b="-1"/>
          <a:stretch/>
        </p:blipFill>
        <p:spPr>
          <a:xfrm>
            <a:off x="5376648" y="448967"/>
            <a:ext cx="2800021" cy="2607952"/>
          </a:xfrm>
          <a:custGeom>
            <a:avLst/>
            <a:gdLst/>
            <a:ahLst/>
            <a:cxnLst/>
            <a:rect l="l" t="t" r="r" b="b"/>
            <a:pathLst>
              <a:path w="2800021" h="2607952">
                <a:moveTo>
                  <a:pt x="1896921" y="1283"/>
                </a:moveTo>
                <a:cubicBezTo>
                  <a:pt x="1964079" y="3763"/>
                  <a:pt x="2031133" y="9836"/>
                  <a:pt x="2097856" y="19493"/>
                </a:cubicBezTo>
                <a:cubicBezTo>
                  <a:pt x="2197875" y="35580"/>
                  <a:pt x="2298741" y="25628"/>
                  <a:pt x="2399244" y="18812"/>
                </a:cubicBezTo>
                <a:cubicBezTo>
                  <a:pt x="2520913" y="10497"/>
                  <a:pt x="2642460" y="5999"/>
                  <a:pt x="2764369" y="19631"/>
                </a:cubicBezTo>
                <a:lnTo>
                  <a:pt x="2781331" y="20066"/>
                </a:lnTo>
                <a:lnTo>
                  <a:pt x="2771027" y="223244"/>
                </a:lnTo>
                <a:cubicBezTo>
                  <a:pt x="2770027" y="306498"/>
                  <a:pt x="2772785" y="389724"/>
                  <a:pt x="2780906" y="472842"/>
                </a:cubicBezTo>
                <a:cubicBezTo>
                  <a:pt x="2793852" y="625932"/>
                  <a:pt x="2795719" y="779623"/>
                  <a:pt x="2786483" y="932933"/>
                </a:cubicBezTo>
                <a:cubicBezTo>
                  <a:pt x="2780058" y="1071462"/>
                  <a:pt x="2764299" y="1209772"/>
                  <a:pt x="2777754" y="1348629"/>
                </a:cubicBezTo>
                <a:cubicBezTo>
                  <a:pt x="2782361" y="1396405"/>
                  <a:pt x="2793512" y="1443308"/>
                  <a:pt x="2796058" y="1491412"/>
                </a:cubicBezTo>
                <a:cubicBezTo>
                  <a:pt x="2808180" y="1716767"/>
                  <a:pt x="2789997" y="1941359"/>
                  <a:pt x="2775088" y="2165950"/>
                </a:cubicBezTo>
                <a:cubicBezTo>
                  <a:pt x="2769633" y="2247759"/>
                  <a:pt x="2762966" y="2329567"/>
                  <a:pt x="2777876" y="2411376"/>
                </a:cubicBezTo>
                <a:cubicBezTo>
                  <a:pt x="2783785" y="2445894"/>
                  <a:pt x="2787349" y="2480670"/>
                  <a:pt x="2788562" y="2515512"/>
                </a:cubicBezTo>
                <a:lnTo>
                  <a:pt x="2785862" y="2598193"/>
                </a:lnTo>
                <a:lnTo>
                  <a:pt x="2765823" y="2598670"/>
                </a:lnTo>
                <a:cubicBezTo>
                  <a:pt x="2658539" y="2600165"/>
                  <a:pt x="2550823" y="2613972"/>
                  <a:pt x="2444081" y="2598670"/>
                </a:cubicBezTo>
                <a:cubicBezTo>
                  <a:pt x="2255735" y="2573645"/>
                  <a:pt x="2065408" y="2570205"/>
                  <a:pt x="1876379" y="2588429"/>
                </a:cubicBezTo>
                <a:cubicBezTo>
                  <a:pt x="1663187" y="2606148"/>
                  <a:pt x="1449075" y="2607414"/>
                  <a:pt x="1235711" y="2592226"/>
                </a:cubicBezTo>
                <a:cubicBezTo>
                  <a:pt x="1077655" y="2581411"/>
                  <a:pt x="919274" y="2573358"/>
                  <a:pt x="760677" y="2583023"/>
                </a:cubicBezTo>
                <a:cubicBezTo>
                  <a:pt x="699945" y="2586819"/>
                  <a:pt x="640728" y="2603387"/>
                  <a:pt x="580211" y="2605228"/>
                </a:cubicBezTo>
                <a:cubicBezTo>
                  <a:pt x="409739" y="2610520"/>
                  <a:pt x="239309" y="2608104"/>
                  <a:pt x="68912" y="2597979"/>
                </a:cubicBezTo>
                <a:lnTo>
                  <a:pt x="9851" y="2595036"/>
                </a:lnTo>
                <a:lnTo>
                  <a:pt x="14918" y="2533474"/>
                </a:lnTo>
                <a:cubicBezTo>
                  <a:pt x="24226" y="2470964"/>
                  <a:pt x="33057" y="2409078"/>
                  <a:pt x="21123" y="2345943"/>
                </a:cubicBezTo>
                <a:cubicBezTo>
                  <a:pt x="15873" y="2318439"/>
                  <a:pt x="11935" y="2290684"/>
                  <a:pt x="9189" y="2262929"/>
                </a:cubicBezTo>
                <a:cubicBezTo>
                  <a:pt x="3723" y="2192068"/>
                  <a:pt x="5681" y="2120806"/>
                  <a:pt x="15036" y="2050394"/>
                </a:cubicBezTo>
                <a:cubicBezTo>
                  <a:pt x="23988" y="1968631"/>
                  <a:pt x="9428" y="1886367"/>
                  <a:pt x="21362" y="1804853"/>
                </a:cubicBezTo>
                <a:cubicBezTo>
                  <a:pt x="29835" y="1739206"/>
                  <a:pt x="30157" y="1672681"/>
                  <a:pt x="22317" y="1606945"/>
                </a:cubicBezTo>
                <a:cubicBezTo>
                  <a:pt x="8211" y="1482675"/>
                  <a:pt x="9093" y="1357041"/>
                  <a:pt x="24942" y="1233009"/>
                </a:cubicBezTo>
                <a:cubicBezTo>
                  <a:pt x="34728" y="1160621"/>
                  <a:pt x="40337" y="1086110"/>
                  <a:pt x="22794" y="1015097"/>
                </a:cubicBezTo>
                <a:cubicBezTo>
                  <a:pt x="-18498" y="848195"/>
                  <a:pt x="5610" y="681043"/>
                  <a:pt x="22794" y="515015"/>
                </a:cubicBezTo>
                <a:cubicBezTo>
                  <a:pt x="33236" y="425851"/>
                  <a:pt x="33475" y="335698"/>
                  <a:pt x="23510" y="246472"/>
                </a:cubicBezTo>
                <a:cubicBezTo>
                  <a:pt x="14667" y="180579"/>
                  <a:pt x="9392" y="114270"/>
                  <a:pt x="7698" y="47862"/>
                </a:cubicBezTo>
                <a:lnTo>
                  <a:pt x="8577" y="16981"/>
                </a:lnTo>
                <a:lnTo>
                  <a:pt x="105876" y="19483"/>
                </a:lnTo>
                <a:cubicBezTo>
                  <a:pt x="269744" y="18941"/>
                  <a:pt x="433357" y="6953"/>
                  <a:pt x="596356" y="8998"/>
                </a:cubicBezTo>
                <a:cubicBezTo>
                  <a:pt x="687063" y="10088"/>
                  <a:pt x="777528" y="30535"/>
                  <a:pt x="868476" y="26719"/>
                </a:cubicBezTo>
                <a:cubicBezTo>
                  <a:pt x="1144104" y="15541"/>
                  <a:pt x="1419853" y="19221"/>
                  <a:pt x="1695360" y="4635"/>
                </a:cubicBezTo>
                <a:cubicBezTo>
                  <a:pt x="1762501" y="-82"/>
                  <a:pt x="1829763" y="-1196"/>
                  <a:pt x="1896921" y="1283"/>
                </a:cubicBezTo>
                <a:close/>
              </a:path>
            </a:pathLst>
          </a:custGeom>
        </p:spPr>
      </p:pic>
      <p:pic>
        <p:nvPicPr>
          <p:cNvPr id="7" name="Picture 6">
            <a:extLst>
              <a:ext uri="{FF2B5EF4-FFF2-40B4-BE49-F238E27FC236}">
                <a16:creationId xmlns:a16="http://schemas.microsoft.com/office/drawing/2014/main" id="{F306A924-8C86-79C4-4880-E8C0EAA72149}"/>
              </a:ext>
            </a:extLst>
          </p:cNvPr>
          <p:cNvPicPr>
            <a:picLocks noChangeAspect="1"/>
          </p:cNvPicPr>
          <p:nvPr/>
        </p:nvPicPr>
        <p:blipFill rotWithShape="1">
          <a:blip r:embed="rId3"/>
          <a:srcRect l="3324" r="4113" b="6"/>
          <a:stretch/>
        </p:blipFill>
        <p:spPr>
          <a:xfrm>
            <a:off x="5371395" y="3215684"/>
            <a:ext cx="2809123" cy="3034623"/>
          </a:xfrm>
          <a:custGeom>
            <a:avLst/>
            <a:gdLst/>
            <a:ahLst/>
            <a:cxnLst/>
            <a:rect l="l" t="t" r="r" b="b"/>
            <a:pathLst>
              <a:path w="2809123" h="3034623">
                <a:moveTo>
                  <a:pt x="909359" y="1412"/>
                </a:moveTo>
                <a:cubicBezTo>
                  <a:pt x="958144" y="-855"/>
                  <a:pt x="1007041" y="-392"/>
                  <a:pt x="1055844" y="2812"/>
                </a:cubicBezTo>
                <a:cubicBezTo>
                  <a:pt x="1188892" y="11671"/>
                  <a:pt x="1321724" y="23752"/>
                  <a:pt x="1455098" y="27433"/>
                </a:cubicBezTo>
                <a:cubicBezTo>
                  <a:pt x="1585007" y="30886"/>
                  <a:pt x="1714916" y="19724"/>
                  <a:pt x="1844174" y="11211"/>
                </a:cubicBezTo>
                <a:cubicBezTo>
                  <a:pt x="2032760" y="-1215"/>
                  <a:pt x="2221452" y="7644"/>
                  <a:pt x="2410145" y="15353"/>
                </a:cubicBezTo>
                <a:cubicBezTo>
                  <a:pt x="2481555" y="18287"/>
                  <a:pt x="2552964" y="17014"/>
                  <a:pt x="2624374" y="15060"/>
                </a:cubicBezTo>
                <a:lnTo>
                  <a:pt x="2784992" y="11774"/>
                </a:lnTo>
                <a:lnTo>
                  <a:pt x="2785432" y="38761"/>
                </a:lnTo>
                <a:cubicBezTo>
                  <a:pt x="2800584" y="206742"/>
                  <a:pt x="2808948" y="374831"/>
                  <a:pt x="2808827" y="543247"/>
                </a:cubicBezTo>
                <a:cubicBezTo>
                  <a:pt x="2810305" y="612173"/>
                  <a:pt x="2806257" y="681111"/>
                  <a:pt x="2796705" y="749514"/>
                </a:cubicBezTo>
                <a:cubicBezTo>
                  <a:pt x="2780583" y="847684"/>
                  <a:pt x="2768461" y="946836"/>
                  <a:pt x="2778522" y="1046533"/>
                </a:cubicBezTo>
                <a:cubicBezTo>
                  <a:pt x="2785553" y="1115252"/>
                  <a:pt x="2789675" y="1183862"/>
                  <a:pt x="2789432" y="1252908"/>
                </a:cubicBezTo>
                <a:cubicBezTo>
                  <a:pt x="2789432" y="1411618"/>
                  <a:pt x="2787978" y="1570434"/>
                  <a:pt x="2791008" y="1729144"/>
                </a:cubicBezTo>
                <a:cubicBezTo>
                  <a:pt x="2793675" y="1870399"/>
                  <a:pt x="2799493" y="2011110"/>
                  <a:pt x="2784826" y="2152475"/>
                </a:cubicBezTo>
                <a:cubicBezTo>
                  <a:pt x="2763249" y="2361141"/>
                  <a:pt x="2770159" y="2570898"/>
                  <a:pt x="2772704" y="2780218"/>
                </a:cubicBezTo>
                <a:lnTo>
                  <a:pt x="2785201" y="3024103"/>
                </a:lnTo>
                <a:lnTo>
                  <a:pt x="2729575" y="3019707"/>
                </a:lnTo>
                <a:cubicBezTo>
                  <a:pt x="2664468" y="3010397"/>
                  <a:pt x="2600011" y="3001566"/>
                  <a:pt x="2534253" y="3013501"/>
                </a:cubicBezTo>
                <a:cubicBezTo>
                  <a:pt x="2505606" y="3018752"/>
                  <a:pt x="2476698" y="3022690"/>
                  <a:pt x="2447790" y="3025435"/>
                </a:cubicBezTo>
                <a:cubicBezTo>
                  <a:pt x="2373985" y="3030901"/>
                  <a:pt x="2299762" y="3028945"/>
                  <a:pt x="2226426" y="3019587"/>
                </a:cubicBezTo>
                <a:cubicBezTo>
                  <a:pt x="2141266" y="3010636"/>
                  <a:pt x="2055584" y="3025196"/>
                  <a:pt x="1970684" y="3013262"/>
                </a:cubicBezTo>
                <a:cubicBezTo>
                  <a:pt x="1902309" y="3004788"/>
                  <a:pt x="1833021" y="3004466"/>
                  <a:pt x="1764554" y="3012307"/>
                </a:cubicBezTo>
                <a:cubicBezTo>
                  <a:pt x="1635120" y="3026413"/>
                  <a:pt x="1504268" y="3025530"/>
                  <a:pt x="1375082" y="3009682"/>
                </a:cubicBezTo>
                <a:cubicBezTo>
                  <a:pt x="1299687" y="2999895"/>
                  <a:pt x="1222081" y="2994286"/>
                  <a:pt x="1148118" y="3011830"/>
                </a:cubicBezTo>
                <a:cubicBezTo>
                  <a:pt x="974281" y="3053123"/>
                  <a:pt x="800184" y="3029015"/>
                  <a:pt x="627259" y="3011830"/>
                </a:cubicBezTo>
                <a:cubicBezTo>
                  <a:pt x="534391" y="3001387"/>
                  <a:pt x="440493" y="3001148"/>
                  <a:pt x="347559" y="3011113"/>
                </a:cubicBezTo>
                <a:cubicBezTo>
                  <a:pt x="278929" y="3019957"/>
                  <a:pt x="209866" y="3025232"/>
                  <a:pt x="140699" y="3026927"/>
                </a:cubicBezTo>
                <a:lnTo>
                  <a:pt x="44501" y="3024299"/>
                </a:lnTo>
                <a:lnTo>
                  <a:pt x="26973" y="2893528"/>
                </a:lnTo>
                <a:cubicBezTo>
                  <a:pt x="-4174" y="2764506"/>
                  <a:pt x="-10619" y="2635110"/>
                  <a:pt x="19693" y="2504963"/>
                </a:cubicBezTo>
                <a:cubicBezTo>
                  <a:pt x="48311" y="2384006"/>
                  <a:pt x="46914" y="2257385"/>
                  <a:pt x="15637" y="2137152"/>
                </a:cubicBezTo>
                <a:cubicBezTo>
                  <a:pt x="8714" y="2106022"/>
                  <a:pt x="4478" y="2074304"/>
                  <a:pt x="2986" y="2042386"/>
                </a:cubicBezTo>
                <a:cubicBezTo>
                  <a:pt x="-6442" y="1925867"/>
                  <a:pt x="9430" y="1810973"/>
                  <a:pt x="22676" y="1695829"/>
                </a:cubicBezTo>
                <a:cubicBezTo>
                  <a:pt x="31508" y="1622442"/>
                  <a:pt x="44993" y="1548304"/>
                  <a:pt x="22676" y="1475668"/>
                </a:cubicBezTo>
                <a:cubicBezTo>
                  <a:pt x="7389" y="1425047"/>
                  <a:pt x="3989" y="1371313"/>
                  <a:pt x="12773" y="1319017"/>
                </a:cubicBezTo>
                <a:cubicBezTo>
                  <a:pt x="27582" y="1226202"/>
                  <a:pt x="30672" y="1131749"/>
                  <a:pt x="21961" y="1038096"/>
                </a:cubicBezTo>
                <a:cubicBezTo>
                  <a:pt x="16209" y="976348"/>
                  <a:pt x="17092" y="914112"/>
                  <a:pt x="24587" y="852564"/>
                </a:cubicBezTo>
                <a:cubicBezTo>
                  <a:pt x="34491" y="769801"/>
                  <a:pt x="49886" y="685536"/>
                  <a:pt x="31150" y="602524"/>
                </a:cubicBezTo>
                <a:cubicBezTo>
                  <a:pt x="1315" y="470626"/>
                  <a:pt x="7282" y="338854"/>
                  <a:pt x="19217" y="205958"/>
                </a:cubicBezTo>
                <a:cubicBezTo>
                  <a:pt x="23692" y="156512"/>
                  <a:pt x="28406" y="106785"/>
                  <a:pt x="29763" y="56918"/>
                </a:cubicBezTo>
                <a:lnTo>
                  <a:pt x="29335" y="22484"/>
                </a:lnTo>
                <a:lnTo>
                  <a:pt x="182423" y="11326"/>
                </a:lnTo>
                <a:cubicBezTo>
                  <a:pt x="307134" y="-180"/>
                  <a:pt x="431415" y="11326"/>
                  <a:pt x="556126" y="18689"/>
                </a:cubicBezTo>
                <a:cubicBezTo>
                  <a:pt x="625195" y="22602"/>
                  <a:pt x="694588" y="27319"/>
                  <a:pt x="763549" y="16388"/>
                </a:cubicBezTo>
                <a:cubicBezTo>
                  <a:pt x="811902" y="8674"/>
                  <a:pt x="860574" y="3678"/>
                  <a:pt x="909359" y="1412"/>
                </a:cubicBezTo>
                <a:close/>
              </a:path>
            </a:pathLst>
          </a:custGeom>
        </p:spPr>
      </p:pic>
      <p:pic>
        <p:nvPicPr>
          <p:cNvPr id="5" name="Picture 4">
            <a:extLst>
              <a:ext uri="{FF2B5EF4-FFF2-40B4-BE49-F238E27FC236}">
                <a16:creationId xmlns:a16="http://schemas.microsoft.com/office/drawing/2014/main" id="{A99CF1BF-D433-D387-4935-00F3CEC86239}"/>
              </a:ext>
            </a:extLst>
          </p:cNvPr>
          <p:cNvPicPr>
            <a:picLocks noChangeAspect="1"/>
          </p:cNvPicPr>
          <p:nvPr/>
        </p:nvPicPr>
        <p:blipFill rotWithShape="1">
          <a:blip r:embed="rId4"/>
          <a:srcRect l="1783" r="1080"/>
          <a:stretch/>
        </p:blipFill>
        <p:spPr>
          <a:xfrm>
            <a:off x="8344949" y="453323"/>
            <a:ext cx="3451906" cy="3553662"/>
          </a:xfrm>
          <a:custGeom>
            <a:avLst/>
            <a:gdLst/>
            <a:ahLst/>
            <a:cxnLst/>
            <a:rect l="l" t="t" r="r" b="b"/>
            <a:pathLst>
              <a:path w="3451906" h="3553662">
                <a:moveTo>
                  <a:pt x="723689" y="906"/>
                </a:moveTo>
                <a:cubicBezTo>
                  <a:pt x="772066" y="2729"/>
                  <a:pt x="820443" y="7023"/>
                  <a:pt x="868820" y="11181"/>
                </a:cubicBezTo>
                <a:cubicBezTo>
                  <a:pt x="1039107" y="26039"/>
                  <a:pt x="1209273" y="19359"/>
                  <a:pt x="1379198" y="8454"/>
                </a:cubicBezTo>
                <a:cubicBezTo>
                  <a:pt x="1496186" y="1474"/>
                  <a:pt x="1613486" y="5305"/>
                  <a:pt x="1729930" y="19904"/>
                </a:cubicBezTo>
                <a:lnTo>
                  <a:pt x="1770732" y="22354"/>
                </a:lnTo>
                <a:lnTo>
                  <a:pt x="1793470" y="25525"/>
                </a:lnTo>
                <a:lnTo>
                  <a:pt x="1895014" y="29765"/>
                </a:lnTo>
                <a:lnTo>
                  <a:pt x="1895984" y="30265"/>
                </a:lnTo>
                <a:lnTo>
                  <a:pt x="1908078" y="30265"/>
                </a:lnTo>
                <a:lnTo>
                  <a:pt x="1909048" y="29667"/>
                </a:lnTo>
                <a:lnTo>
                  <a:pt x="2008240" y="25525"/>
                </a:lnTo>
                <a:lnTo>
                  <a:pt x="2081672" y="15283"/>
                </a:lnTo>
                <a:lnTo>
                  <a:pt x="2184918" y="9562"/>
                </a:lnTo>
                <a:cubicBezTo>
                  <a:pt x="2268544" y="8356"/>
                  <a:pt x="2352209" y="10573"/>
                  <a:pt x="2435750" y="16224"/>
                </a:cubicBezTo>
                <a:cubicBezTo>
                  <a:pt x="2589588" y="24540"/>
                  <a:pt x="2743185" y="15952"/>
                  <a:pt x="2896904" y="5864"/>
                </a:cubicBezTo>
                <a:cubicBezTo>
                  <a:pt x="2988276" y="-133"/>
                  <a:pt x="3079618" y="1639"/>
                  <a:pt x="3170959" y="5268"/>
                </a:cubicBezTo>
                <a:lnTo>
                  <a:pt x="3437940" y="15543"/>
                </a:lnTo>
                <a:lnTo>
                  <a:pt x="3440062" y="77084"/>
                </a:lnTo>
                <a:cubicBezTo>
                  <a:pt x="3439759" y="207598"/>
                  <a:pt x="3426999" y="337557"/>
                  <a:pt x="3419542" y="467764"/>
                </a:cubicBezTo>
                <a:cubicBezTo>
                  <a:pt x="3416314" y="527314"/>
                  <a:pt x="3411472" y="587156"/>
                  <a:pt x="3410666" y="646723"/>
                </a:cubicBezTo>
                <a:cubicBezTo>
                  <a:pt x="3409858" y="706293"/>
                  <a:pt x="3413086" y="765586"/>
                  <a:pt x="3425999" y="824040"/>
                </a:cubicBezTo>
                <a:cubicBezTo>
                  <a:pt x="3458153" y="973974"/>
                  <a:pt x="3447305" y="1120693"/>
                  <a:pt x="3425999" y="1269168"/>
                </a:cubicBezTo>
                <a:cubicBezTo>
                  <a:pt x="3415281" y="1344279"/>
                  <a:pt x="3402111" y="1421878"/>
                  <a:pt x="3425353" y="1494944"/>
                </a:cubicBezTo>
                <a:cubicBezTo>
                  <a:pt x="3464867" y="1616236"/>
                  <a:pt x="3452342" y="1736506"/>
                  <a:pt x="3438266" y="1858381"/>
                </a:cubicBezTo>
                <a:cubicBezTo>
                  <a:pt x="3429228" y="1937294"/>
                  <a:pt x="3419930" y="2017084"/>
                  <a:pt x="3430518" y="2095996"/>
                </a:cubicBezTo>
                <a:cubicBezTo>
                  <a:pt x="3446660" y="2216411"/>
                  <a:pt x="3439170" y="2335949"/>
                  <a:pt x="3431293" y="2456072"/>
                </a:cubicBezTo>
                <a:cubicBezTo>
                  <a:pt x="3426129" y="2537469"/>
                  <a:pt x="3413086" y="2619889"/>
                  <a:pt x="3430002" y="2700556"/>
                </a:cubicBezTo>
                <a:cubicBezTo>
                  <a:pt x="3441812" y="2765790"/>
                  <a:pt x="3444254" y="2832749"/>
                  <a:pt x="3437233" y="2898861"/>
                </a:cubicBezTo>
                <a:cubicBezTo>
                  <a:pt x="3429485" y="3003493"/>
                  <a:pt x="3415798" y="3108125"/>
                  <a:pt x="3435297" y="3213050"/>
                </a:cubicBezTo>
                <a:cubicBezTo>
                  <a:pt x="3445497" y="3268582"/>
                  <a:pt x="3441754" y="3324843"/>
                  <a:pt x="3438137" y="3380812"/>
                </a:cubicBezTo>
                <a:lnTo>
                  <a:pt x="3429447" y="3533975"/>
                </a:lnTo>
                <a:lnTo>
                  <a:pt x="3428457" y="3533971"/>
                </a:lnTo>
                <a:cubicBezTo>
                  <a:pt x="3362736" y="3534214"/>
                  <a:pt x="3297429" y="3530092"/>
                  <a:pt x="3232020" y="3523062"/>
                </a:cubicBezTo>
                <a:cubicBezTo>
                  <a:pt x="3137124" y="3513000"/>
                  <a:pt x="3042746" y="3525122"/>
                  <a:pt x="2949304" y="3541245"/>
                </a:cubicBezTo>
                <a:cubicBezTo>
                  <a:pt x="2884196" y="3550796"/>
                  <a:pt x="2818577" y="3554844"/>
                  <a:pt x="2752970" y="3553366"/>
                </a:cubicBezTo>
                <a:cubicBezTo>
                  <a:pt x="2592664" y="3553487"/>
                  <a:pt x="2432670" y="3545124"/>
                  <a:pt x="2272778" y="3529971"/>
                </a:cubicBezTo>
                <a:cubicBezTo>
                  <a:pt x="2213920" y="3526298"/>
                  <a:pt x="2154916" y="3527959"/>
                  <a:pt x="2096275" y="3534941"/>
                </a:cubicBezTo>
                <a:cubicBezTo>
                  <a:pt x="2030066" y="3541923"/>
                  <a:pt x="1963369" y="3539486"/>
                  <a:pt x="1897658" y="3527668"/>
                </a:cubicBezTo>
                <a:cubicBezTo>
                  <a:pt x="1858723" y="3520213"/>
                  <a:pt x="1819789" y="3518153"/>
                  <a:pt x="1780854" y="3518637"/>
                </a:cubicBezTo>
                <a:cubicBezTo>
                  <a:pt x="1741920" y="3519123"/>
                  <a:pt x="1702985" y="3522153"/>
                  <a:pt x="1664051" y="3524880"/>
                </a:cubicBezTo>
                <a:cubicBezTo>
                  <a:pt x="1450275" y="3539790"/>
                  <a:pt x="1236498" y="3557973"/>
                  <a:pt x="1021996" y="3545850"/>
                </a:cubicBezTo>
                <a:cubicBezTo>
                  <a:pt x="976208" y="3543304"/>
                  <a:pt x="931564" y="3532154"/>
                  <a:pt x="886089" y="3527546"/>
                </a:cubicBezTo>
                <a:cubicBezTo>
                  <a:pt x="753918" y="3514091"/>
                  <a:pt x="622269" y="3529851"/>
                  <a:pt x="490410" y="3536275"/>
                </a:cubicBezTo>
                <a:cubicBezTo>
                  <a:pt x="344484" y="3545511"/>
                  <a:pt x="198194" y="3543645"/>
                  <a:pt x="52476" y="3530699"/>
                </a:cubicBezTo>
                <a:lnTo>
                  <a:pt x="16096" y="3528137"/>
                </a:lnTo>
                <a:lnTo>
                  <a:pt x="13820" y="3457111"/>
                </a:lnTo>
                <a:cubicBezTo>
                  <a:pt x="6425" y="3369848"/>
                  <a:pt x="-1454" y="3282586"/>
                  <a:pt x="8728" y="3195323"/>
                </a:cubicBezTo>
                <a:cubicBezTo>
                  <a:pt x="18037" y="3120746"/>
                  <a:pt x="19541" y="3045559"/>
                  <a:pt x="13214" y="2970732"/>
                </a:cubicBezTo>
                <a:cubicBezTo>
                  <a:pt x="6911" y="2888880"/>
                  <a:pt x="6911" y="2806721"/>
                  <a:pt x="13214" y="2724870"/>
                </a:cubicBezTo>
                <a:cubicBezTo>
                  <a:pt x="18062" y="2646442"/>
                  <a:pt x="26184" y="2567797"/>
                  <a:pt x="17457" y="2489589"/>
                </a:cubicBezTo>
                <a:cubicBezTo>
                  <a:pt x="5335" y="2379639"/>
                  <a:pt x="9335" y="2270015"/>
                  <a:pt x="16729" y="2160282"/>
                </a:cubicBezTo>
                <a:cubicBezTo>
                  <a:pt x="22790" y="2069639"/>
                  <a:pt x="31640" y="1978667"/>
                  <a:pt x="17335" y="1888460"/>
                </a:cubicBezTo>
                <a:cubicBezTo>
                  <a:pt x="159" y="1768104"/>
                  <a:pt x="-4267" y="1646557"/>
                  <a:pt x="4122" y="1525448"/>
                </a:cubicBezTo>
                <a:cubicBezTo>
                  <a:pt x="17093" y="1276969"/>
                  <a:pt x="13820" y="1028271"/>
                  <a:pt x="23760" y="779682"/>
                </a:cubicBezTo>
                <a:cubicBezTo>
                  <a:pt x="27153" y="697655"/>
                  <a:pt x="8971" y="616065"/>
                  <a:pt x="8002" y="534256"/>
                </a:cubicBezTo>
                <a:cubicBezTo>
                  <a:pt x="6790" y="436250"/>
                  <a:pt x="11124" y="337998"/>
                  <a:pt x="14291" y="239596"/>
                </a:cubicBezTo>
                <a:lnTo>
                  <a:pt x="13744" y="13183"/>
                </a:lnTo>
                <a:lnTo>
                  <a:pt x="56934" y="10499"/>
                </a:lnTo>
                <a:cubicBezTo>
                  <a:pt x="147688" y="3411"/>
                  <a:pt x="238784" y="3411"/>
                  <a:pt x="329538" y="10499"/>
                </a:cubicBezTo>
                <a:cubicBezTo>
                  <a:pt x="412505" y="17614"/>
                  <a:pt x="495870" y="15924"/>
                  <a:pt x="578558" y="5455"/>
                </a:cubicBezTo>
                <a:cubicBezTo>
                  <a:pt x="626936" y="-270"/>
                  <a:pt x="675313" y="-917"/>
                  <a:pt x="723689" y="906"/>
                </a:cubicBezTo>
                <a:close/>
              </a:path>
            </a:pathLst>
          </a:custGeom>
        </p:spPr>
      </p:pic>
      <p:pic>
        <p:nvPicPr>
          <p:cNvPr id="6" name="Picture 5">
            <a:extLst>
              <a:ext uri="{FF2B5EF4-FFF2-40B4-BE49-F238E27FC236}">
                <a16:creationId xmlns:a16="http://schemas.microsoft.com/office/drawing/2014/main" id="{DA832425-4700-048B-37F1-1BA91F5E9AB3}"/>
              </a:ext>
            </a:extLst>
          </p:cNvPr>
          <p:cNvPicPr>
            <a:picLocks noChangeAspect="1"/>
          </p:cNvPicPr>
          <p:nvPr/>
        </p:nvPicPr>
        <p:blipFill rotWithShape="1">
          <a:blip r:embed="rId5"/>
          <a:srcRect l="15538" r="18352"/>
          <a:stretch/>
        </p:blipFill>
        <p:spPr>
          <a:xfrm>
            <a:off x="8454684" y="4171427"/>
            <a:ext cx="3330728" cy="1891748"/>
          </a:xfrm>
          <a:custGeom>
            <a:avLst/>
            <a:gdLst/>
            <a:ahLst/>
            <a:cxnLst/>
            <a:rect l="l" t="t" r="r" b="b"/>
            <a:pathLst>
              <a:path w="3434858" h="2084130">
                <a:moveTo>
                  <a:pt x="1225971" y="1141"/>
                </a:moveTo>
                <a:cubicBezTo>
                  <a:pt x="1283624" y="3345"/>
                  <a:pt x="1341187" y="8746"/>
                  <a:pt x="1398467" y="17334"/>
                </a:cubicBezTo>
                <a:cubicBezTo>
                  <a:pt x="1484331" y="31639"/>
                  <a:pt x="1570921" y="22789"/>
                  <a:pt x="1657200" y="16728"/>
                </a:cubicBezTo>
                <a:cubicBezTo>
                  <a:pt x="1761649" y="9334"/>
                  <a:pt x="1865993" y="5334"/>
                  <a:pt x="1970648" y="17456"/>
                </a:cubicBezTo>
                <a:cubicBezTo>
                  <a:pt x="2045091" y="26183"/>
                  <a:pt x="2119948" y="18061"/>
                  <a:pt x="2194600" y="13213"/>
                </a:cubicBezTo>
                <a:cubicBezTo>
                  <a:pt x="2272509" y="6910"/>
                  <a:pt x="2350711" y="6910"/>
                  <a:pt x="2428622" y="13213"/>
                </a:cubicBezTo>
                <a:cubicBezTo>
                  <a:pt x="2499846" y="19540"/>
                  <a:pt x="2571412" y="18037"/>
                  <a:pt x="2642398" y="8727"/>
                </a:cubicBezTo>
                <a:cubicBezTo>
                  <a:pt x="2725458" y="-1455"/>
                  <a:pt x="2808518" y="6424"/>
                  <a:pt x="2891579" y="13819"/>
                </a:cubicBezTo>
                <a:cubicBezTo>
                  <a:pt x="3037765" y="27031"/>
                  <a:pt x="3183847" y="21092"/>
                  <a:pt x="3329721" y="11394"/>
                </a:cubicBezTo>
                <a:lnTo>
                  <a:pt x="3422995" y="10092"/>
                </a:lnTo>
                <a:lnTo>
                  <a:pt x="3423106" y="30386"/>
                </a:lnTo>
                <a:cubicBezTo>
                  <a:pt x="3435867" y="237971"/>
                  <a:pt x="3438238" y="446198"/>
                  <a:pt x="3430208" y="654090"/>
                </a:cubicBezTo>
                <a:cubicBezTo>
                  <a:pt x="3423106" y="827990"/>
                  <a:pt x="3429304" y="1002474"/>
                  <a:pt x="3417295" y="1176228"/>
                </a:cubicBezTo>
                <a:cubicBezTo>
                  <a:pt x="3411355" y="1261425"/>
                  <a:pt x="3404770" y="1348083"/>
                  <a:pt x="3419490" y="1431526"/>
                </a:cubicBezTo>
                <a:cubicBezTo>
                  <a:pt x="3444413" y="1572253"/>
                  <a:pt x="3430724" y="1710643"/>
                  <a:pt x="3415229" y="1849910"/>
                </a:cubicBezTo>
                <a:cubicBezTo>
                  <a:pt x="3410101" y="1894678"/>
                  <a:pt x="3408864" y="1939801"/>
                  <a:pt x="3411481" y="1984635"/>
                </a:cubicBezTo>
                <a:lnTo>
                  <a:pt x="3420281" y="2045052"/>
                </a:lnTo>
                <a:lnTo>
                  <a:pt x="3334389" y="2032837"/>
                </a:lnTo>
                <a:cubicBezTo>
                  <a:pt x="3297879" y="2029644"/>
                  <a:pt x="3261227" y="2028419"/>
                  <a:pt x="3224622" y="2029160"/>
                </a:cubicBezTo>
                <a:cubicBezTo>
                  <a:pt x="3151412" y="2030641"/>
                  <a:pt x="3078391" y="2039983"/>
                  <a:pt x="3007079" y="2057157"/>
                </a:cubicBezTo>
                <a:cubicBezTo>
                  <a:pt x="2872697" y="2088306"/>
                  <a:pt x="2737925" y="2094750"/>
                  <a:pt x="2602371" y="2064436"/>
                </a:cubicBezTo>
                <a:cubicBezTo>
                  <a:pt x="2476389" y="2035818"/>
                  <a:pt x="2344507" y="2037215"/>
                  <a:pt x="2219280" y="2068494"/>
                </a:cubicBezTo>
                <a:cubicBezTo>
                  <a:pt x="2186857" y="2075416"/>
                  <a:pt x="2153821" y="2079653"/>
                  <a:pt x="2120577" y="2081145"/>
                </a:cubicBezTo>
                <a:cubicBezTo>
                  <a:pt x="1999217" y="2090573"/>
                  <a:pt x="1879549" y="2074701"/>
                  <a:pt x="1759622" y="2061453"/>
                </a:cubicBezTo>
                <a:cubicBezTo>
                  <a:pt x="1683186" y="2052622"/>
                  <a:pt x="1605969" y="2039136"/>
                  <a:pt x="1530313" y="2061453"/>
                </a:cubicBezTo>
                <a:cubicBezTo>
                  <a:pt x="1477590" y="2076742"/>
                  <a:pt x="1421623" y="2080142"/>
                  <a:pt x="1367155" y="2071358"/>
                </a:cubicBezTo>
                <a:cubicBezTo>
                  <a:pt x="1270484" y="2056548"/>
                  <a:pt x="1172107" y="2053457"/>
                  <a:pt x="1074563" y="2062169"/>
                </a:cubicBezTo>
                <a:cubicBezTo>
                  <a:pt x="1010251" y="2067921"/>
                  <a:pt x="945429" y="2067038"/>
                  <a:pt x="881325" y="2059543"/>
                </a:cubicBezTo>
                <a:cubicBezTo>
                  <a:pt x="795121" y="2049639"/>
                  <a:pt x="707357" y="2034243"/>
                  <a:pt x="620895" y="2052980"/>
                </a:cubicBezTo>
                <a:cubicBezTo>
                  <a:pt x="483518" y="2082816"/>
                  <a:pt x="346272" y="2076848"/>
                  <a:pt x="207854" y="2064914"/>
                </a:cubicBezTo>
                <a:cubicBezTo>
                  <a:pt x="156354" y="2060439"/>
                  <a:pt x="104562" y="2055725"/>
                  <a:pt x="52622" y="2054367"/>
                </a:cubicBezTo>
                <a:lnTo>
                  <a:pt x="12047" y="2054851"/>
                </a:lnTo>
                <a:lnTo>
                  <a:pt x="2957" y="1815310"/>
                </a:lnTo>
                <a:cubicBezTo>
                  <a:pt x="-270" y="1732929"/>
                  <a:pt x="-1846" y="1650548"/>
                  <a:pt x="3487" y="1568139"/>
                </a:cubicBezTo>
                <a:cubicBezTo>
                  <a:pt x="12457" y="1429500"/>
                  <a:pt x="20094" y="1290971"/>
                  <a:pt x="12700" y="1152224"/>
                </a:cubicBezTo>
                <a:cubicBezTo>
                  <a:pt x="7675" y="1076879"/>
                  <a:pt x="5703" y="1001421"/>
                  <a:pt x="6775" y="925999"/>
                </a:cubicBezTo>
                <a:lnTo>
                  <a:pt x="11863" y="832882"/>
                </a:lnTo>
                <a:lnTo>
                  <a:pt x="20970" y="766654"/>
                </a:lnTo>
                <a:lnTo>
                  <a:pt x="24654" y="677192"/>
                </a:lnTo>
                <a:lnTo>
                  <a:pt x="25185" y="676317"/>
                </a:lnTo>
                <a:lnTo>
                  <a:pt x="25185" y="665409"/>
                </a:lnTo>
                <a:lnTo>
                  <a:pt x="24741" y="664535"/>
                </a:lnTo>
                <a:lnTo>
                  <a:pt x="20970" y="572951"/>
                </a:lnTo>
                <a:lnTo>
                  <a:pt x="18150" y="552445"/>
                </a:lnTo>
                <a:lnTo>
                  <a:pt x="15972" y="515645"/>
                </a:lnTo>
                <a:cubicBezTo>
                  <a:pt x="2990" y="410624"/>
                  <a:pt x="-416" y="304831"/>
                  <a:pt x="5790" y="199319"/>
                </a:cubicBezTo>
                <a:lnTo>
                  <a:pt x="13901" y="9025"/>
                </a:lnTo>
                <a:lnTo>
                  <a:pt x="109477" y="8001"/>
                </a:lnTo>
                <a:cubicBezTo>
                  <a:pt x="187346" y="8970"/>
                  <a:pt x="265007" y="27152"/>
                  <a:pt x="343084" y="23759"/>
                </a:cubicBezTo>
                <a:cubicBezTo>
                  <a:pt x="579702" y="13819"/>
                  <a:pt x="816423" y="17092"/>
                  <a:pt x="1052937" y="4121"/>
                </a:cubicBezTo>
                <a:cubicBezTo>
                  <a:pt x="1110576" y="-73"/>
                  <a:pt x="1168318" y="-1064"/>
                  <a:pt x="1225971" y="1141"/>
                </a:cubicBezTo>
                <a:close/>
              </a:path>
            </a:pathLst>
          </a:custGeom>
        </p:spPr>
      </p:pic>
    </p:spTree>
    <p:extLst>
      <p:ext uri="{BB962C8B-B14F-4D97-AF65-F5344CB8AC3E}">
        <p14:creationId xmlns:p14="http://schemas.microsoft.com/office/powerpoint/2010/main" val="254893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9A8B7D-3146-A6B4-A9B4-1EAFE6E5F1AB}"/>
              </a:ext>
            </a:extLst>
          </p:cNvPr>
          <p:cNvPicPr>
            <a:picLocks noChangeAspect="1"/>
          </p:cNvPicPr>
          <p:nvPr/>
        </p:nvPicPr>
        <p:blipFill>
          <a:blip r:embed="rId2"/>
          <a:stretch>
            <a:fillRect/>
          </a:stretch>
        </p:blipFill>
        <p:spPr>
          <a:xfrm>
            <a:off x="3429542" y="0"/>
            <a:ext cx="5506456" cy="2210548"/>
          </a:xfrm>
          <a:prstGeom prst="rect">
            <a:avLst/>
          </a:prstGeom>
        </p:spPr>
      </p:pic>
      <p:sp>
        <p:nvSpPr>
          <p:cNvPr id="2" name="Title 1">
            <a:extLst>
              <a:ext uri="{FF2B5EF4-FFF2-40B4-BE49-F238E27FC236}">
                <a16:creationId xmlns:a16="http://schemas.microsoft.com/office/drawing/2014/main" id="{1E75E6BF-E9A2-13E6-D538-B9774FA29956}"/>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8EA3A607-1238-8580-CA1C-53EA131F6E55}"/>
              </a:ext>
            </a:extLst>
          </p:cNvPr>
          <p:cNvSpPr>
            <a:spLocks noGrp="1"/>
          </p:cNvSpPr>
          <p:nvPr>
            <p:ph idx="1"/>
          </p:nvPr>
        </p:nvSpPr>
        <p:spPr>
          <a:xfrm>
            <a:off x="838200" y="1825625"/>
            <a:ext cx="10515600" cy="2289175"/>
          </a:xfrm>
        </p:spPr>
        <p:txBody>
          <a:bodyPr/>
          <a:lstStyle/>
          <a:p>
            <a:pPr marL="0" indent="0">
              <a:buNone/>
            </a:pPr>
            <a:endParaRPr lang="en-GB" dirty="0"/>
          </a:p>
          <a:p>
            <a:pPr marL="0" indent="0">
              <a:buNone/>
            </a:pPr>
            <a:r>
              <a:rPr lang="en-GB" dirty="0">
                <a:latin typeface="Century Gothic" panose="020B0502020202020204" pitchFamily="34" charset="0"/>
              </a:rPr>
              <a:t>Read Write Inc. is a government backed phonics scheme designed by Ruth Miskin, which through systematic teaching and consistent routines, enables children to achieve high levels of reading success.</a:t>
            </a:r>
          </a:p>
        </p:txBody>
      </p:sp>
      <p:pic>
        <p:nvPicPr>
          <p:cNvPr id="9" name="Picture 8">
            <a:extLst>
              <a:ext uri="{FF2B5EF4-FFF2-40B4-BE49-F238E27FC236}">
                <a16:creationId xmlns:a16="http://schemas.microsoft.com/office/drawing/2014/main" id="{6CBDB193-73F6-5A9E-E097-F69BEE546FD5}"/>
              </a:ext>
            </a:extLst>
          </p:cNvPr>
          <p:cNvPicPr>
            <a:picLocks noChangeAspect="1"/>
          </p:cNvPicPr>
          <p:nvPr/>
        </p:nvPicPr>
        <p:blipFill>
          <a:blip r:embed="rId3"/>
          <a:stretch>
            <a:fillRect/>
          </a:stretch>
        </p:blipFill>
        <p:spPr>
          <a:xfrm>
            <a:off x="9601200" y="3709007"/>
            <a:ext cx="2130384" cy="2851651"/>
          </a:xfrm>
          <a:prstGeom prst="rect">
            <a:avLst/>
          </a:prstGeom>
        </p:spPr>
      </p:pic>
      <p:pic>
        <p:nvPicPr>
          <p:cNvPr id="10" name="Picture 9">
            <a:extLst>
              <a:ext uri="{FF2B5EF4-FFF2-40B4-BE49-F238E27FC236}">
                <a16:creationId xmlns:a16="http://schemas.microsoft.com/office/drawing/2014/main" id="{8A1C7BEA-B5B4-F191-92AD-B7A304D3BA11}"/>
              </a:ext>
            </a:extLst>
          </p:cNvPr>
          <p:cNvPicPr>
            <a:picLocks noChangeAspect="1"/>
          </p:cNvPicPr>
          <p:nvPr/>
        </p:nvPicPr>
        <p:blipFill>
          <a:blip r:embed="rId4"/>
          <a:stretch>
            <a:fillRect/>
          </a:stretch>
        </p:blipFill>
        <p:spPr>
          <a:xfrm>
            <a:off x="838200" y="3897518"/>
            <a:ext cx="2056607" cy="2756499"/>
          </a:xfrm>
          <a:prstGeom prst="rect">
            <a:avLst/>
          </a:prstGeom>
        </p:spPr>
      </p:pic>
      <p:pic>
        <p:nvPicPr>
          <p:cNvPr id="11" name="Picture 10">
            <a:extLst>
              <a:ext uri="{FF2B5EF4-FFF2-40B4-BE49-F238E27FC236}">
                <a16:creationId xmlns:a16="http://schemas.microsoft.com/office/drawing/2014/main" id="{45151BEB-E844-1291-AADC-BEC253DA55A3}"/>
              </a:ext>
            </a:extLst>
          </p:cNvPr>
          <p:cNvPicPr>
            <a:picLocks noChangeAspect="1"/>
          </p:cNvPicPr>
          <p:nvPr/>
        </p:nvPicPr>
        <p:blipFill>
          <a:blip r:embed="rId5"/>
          <a:stretch>
            <a:fillRect/>
          </a:stretch>
        </p:blipFill>
        <p:spPr>
          <a:xfrm>
            <a:off x="5219700" y="3959480"/>
            <a:ext cx="2056607" cy="2756499"/>
          </a:xfrm>
          <a:prstGeom prst="rect">
            <a:avLst/>
          </a:prstGeom>
        </p:spPr>
      </p:pic>
    </p:spTree>
    <p:extLst>
      <p:ext uri="{BB962C8B-B14F-4D97-AF65-F5344CB8AC3E}">
        <p14:creationId xmlns:p14="http://schemas.microsoft.com/office/powerpoint/2010/main" val="1835480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B6865D-EDD9-1195-4FAB-A1C757C9183A}"/>
              </a:ext>
            </a:extLst>
          </p:cNvPr>
          <p:cNvPicPr>
            <a:picLocks noChangeAspect="1"/>
          </p:cNvPicPr>
          <p:nvPr/>
        </p:nvPicPr>
        <p:blipFill>
          <a:blip r:embed="rId2"/>
          <a:stretch>
            <a:fillRect/>
          </a:stretch>
        </p:blipFill>
        <p:spPr>
          <a:xfrm>
            <a:off x="6470075" y="-58993"/>
            <a:ext cx="5505165" cy="2213040"/>
          </a:xfrm>
          <a:prstGeom prst="rect">
            <a:avLst/>
          </a:prstGeom>
        </p:spPr>
      </p:pic>
      <p:sp>
        <p:nvSpPr>
          <p:cNvPr id="2" name="Title 1">
            <a:extLst>
              <a:ext uri="{FF2B5EF4-FFF2-40B4-BE49-F238E27FC236}">
                <a16:creationId xmlns:a16="http://schemas.microsoft.com/office/drawing/2014/main" id="{F714340E-0B43-9B4E-543D-972B127A380B}"/>
              </a:ext>
            </a:extLst>
          </p:cNvPr>
          <p:cNvSpPr>
            <a:spLocks noGrp="1"/>
          </p:cNvSpPr>
          <p:nvPr>
            <p:ph type="title"/>
          </p:nvPr>
        </p:nvSpPr>
        <p:spPr/>
        <p:txBody>
          <a:bodyPr/>
          <a:lstStyle/>
          <a:p>
            <a:r>
              <a:rPr lang="en-GB" b="1" u="sng" dirty="0">
                <a:latin typeface="Century Gothic" panose="020B0502020202020204" pitchFamily="34" charset="0"/>
              </a:rPr>
              <a:t>The 5 principles</a:t>
            </a:r>
          </a:p>
        </p:txBody>
      </p:sp>
      <p:sp>
        <p:nvSpPr>
          <p:cNvPr id="3" name="Content Placeholder 2">
            <a:extLst>
              <a:ext uri="{FF2B5EF4-FFF2-40B4-BE49-F238E27FC236}">
                <a16:creationId xmlns:a16="http://schemas.microsoft.com/office/drawing/2014/main" id="{E0EF1B2E-5125-0C35-FC49-C62293E9AC1A}"/>
              </a:ext>
            </a:extLst>
          </p:cNvPr>
          <p:cNvSpPr>
            <a:spLocks noGrp="1"/>
          </p:cNvSpPr>
          <p:nvPr>
            <p:ph idx="1"/>
          </p:nvPr>
        </p:nvSpPr>
        <p:spPr>
          <a:xfrm>
            <a:off x="373624" y="2290199"/>
            <a:ext cx="11122744" cy="4376072"/>
          </a:xfrm>
        </p:spPr>
        <p:txBody>
          <a:bodyPr>
            <a:normAutofit fontScale="77500" lnSpcReduction="20000"/>
          </a:bodyPr>
          <a:lstStyle/>
          <a:p>
            <a:r>
              <a:rPr lang="en-GB" dirty="0">
                <a:latin typeface="Century Gothic" panose="020B0502020202020204" pitchFamily="34" charset="0"/>
              </a:rPr>
              <a:t>1. </a:t>
            </a:r>
            <a:r>
              <a:rPr lang="en-GB" b="1" dirty="0">
                <a:latin typeface="Century Gothic" panose="020B0502020202020204" pitchFamily="34" charset="0"/>
              </a:rPr>
              <a:t>PACE </a:t>
            </a:r>
            <a:r>
              <a:rPr lang="en-GB" dirty="0">
                <a:latin typeface="Century Gothic" panose="020B0502020202020204" pitchFamily="34" charset="0"/>
              </a:rPr>
              <a:t>– no time is wasted during teaching sessions! Children are active and involved in a fun and creative way. The aim is for the children to complete the programme as quickly as possible.</a:t>
            </a:r>
          </a:p>
          <a:p>
            <a:r>
              <a:rPr lang="en-GB" dirty="0">
                <a:latin typeface="Century Gothic" panose="020B0502020202020204" pitchFamily="34" charset="0"/>
              </a:rPr>
              <a:t>2. </a:t>
            </a:r>
            <a:r>
              <a:rPr lang="en-GB" b="1" dirty="0">
                <a:latin typeface="Century Gothic" panose="020B0502020202020204" pitchFamily="34" charset="0"/>
              </a:rPr>
              <a:t>PRAISE</a:t>
            </a:r>
            <a:r>
              <a:rPr lang="en-GB" dirty="0">
                <a:latin typeface="Century Gothic" panose="020B0502020202020204" pitchFamily="34" charset="0"/>
              </a:rPr>
              <a:t> – teachers praise the children constantly throughout the teaching sessions. Children learn more quickly when they are praised for what they do well, rather than nagged for what they do wrong. The children are encouraged to praise each other and as a school we have developed several ‘Praise Phrases’ and ‘Praise actions’. Ask your child to demonstrate!</a:t>
            </a:r>
          </a:p>
          <a:p>
            <a:r>
              <a:rPr lang="en-GB" dirty="0">
                <a:latin typeface="Century Gothic" panose="020B0502020202020204" pitchFamily="34" charset="0"/>
              </a:rPr>
              <a:t>3. </a:t>
            </a:r>
            <a:r>
              <a:rPr lang="en-GB" b="1" dirty="0">
                <a:latin typeface="Century Gothic" panose="020B0502020202020204" pitchFamily="34" charset="0"/>
              </a:rPr>
              <a:t>PURPOSE</a:t>
            </a:r>
            <a:r>
              <a:rPr lang="en-GB" dirty="0">
                <a:latin typeface="Century Gothic" panose="020B0502020202020204" pitchFamily="34" charset="0"/>
              </a:rPr>
              <a:t> – each activity has a very clear purpose. The teacher will set this purpose at the beginning of the lesson so that the children know exactly what they will be learning.</a:t>
            </a:r>
          </a:p>
          <a:p>
            <a:r>
              <a:rPr lang="en-GB" dirty="0">
                <a:latin typeface="Century Gothic" panose="020B0502020202020204" pitchFamily="34" charset="0"/>
              </a:rPr>
              <a:t>4. </a:t>
            </a:r>
            <a:r>
              <a:rPr lang="en-GB" b="1" dirty="0">
                <a:latin typeface="Century Gothic" panose="020B0502020202020204" pitchFamily="34" charset="0"/>
              </a:rPr>
              <a:t>PARTICIPATION</a:t>
            </a:r>
            <a:r>
              <a:rPr lang="en-GB" dirty="0">
                <a:latin typeface="Century Gothic" panose="020B0502020202020204" pitchFamily="34" charset="0"/>
              </a:rPr>
              <a:t> – all children take part in all parts of the lesson. Full participation is gained through partner work and choral response.</a:t>
            </a:r>
          </a:p>
          <a:p>
            <a:r>
              <a:rPr lang="en-GB" dirty="0">
                <a:latin typeface="Century Gothic" panose="020B0502020202020204" pitchFamily="34" charset="0"/>
              </a:rPr>
              <a:t>5. </a:t>
            </a:r>
            <a:r>
              <a:rPr lang="en-GB" b="1" dirty="0">
                <a:latin typeface="Century Gothic" panose="020B0502020202020204" pitchFamily="34" charset="0"/>
              </a:rPr>
              <a:t>PASSION</a:t>
            </a:r>
            <a:r>
              <a:rPr lang="en-GB" dirty="0">
                <a:latin typeface="Century Gothic" panose="020B0502020202020204" pitchFamily="34" charset="0"/>
              </a:rPr>
              <a:t> – as a staff we are passionate about our teaching and the benefits of the Read, Write Inc. programme! We love teaching the sessions and this enthusiasm rubs off onto the children.</a:t>
            </a:r>
          </a:p>
        </p:txBody>
      </p:sp>
    </p:spTree>
    <p:extLst>
      <p:ext uri="{BB962C8B-B14F-4D97-AF65-F5344CB8AC3E}">
        <p14:creationId xmlns:p14="http://schemas.microsoft.com/office/powerpoint/2010/main" val="1461814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F82BF3E2-EB0E-40D6-8835-2367A5316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8480" y="1563968"/>
            <a:ext cx="6043520" cy="5294033"/>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CB6FFAAC-8A48-4FBF-BAFE-BAD367694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3728" y="1699214"/>
            <a:ext cx="5908273" cy="5158786"/>
          </a:xfrm>
          <a:custGeom>
            <a:avLst/>
            <a:gdLst>
              <a:gd name="connsiteX0" fmla="*/ 3465576 w 5908273"/>
              <a:gd name="connsiteY0" fmla="*/ 0 h 5158786"/>
              <a:gd name="connsiteX1" fmla="*/ 5670004 w 5908273"/>
              <a:gd name="connsiteY1" fmla="*/ 791369 h 5158786"/>
              <a:gd name="connsiteX2" fmla="*/ 5908273 w 5908273"/>
              <a:gd name="connsiteY2" fmla="*/ 1007923 h 5158786"/>
              <a:gd name="connsiteX3" fmla="*/ 5908273 w 5908273"/>
              <a:gd name="connsiteY3" fmla="*/ 5158786 h 5158786"/>
              <a:gd name="connsiteX4" fmla="*/ 443374 w 5908273"/>
              <a:gd name="connsiteY4" fmla="*/ 5158786 h 5158786"/>
              <a:gd name="connsiteX5" fmla="*/ 418277 w 5908273"/>
              <a:gd name="connsiteY5" fmla="*/ 5117476 h 5158786"/>
              <a:gd name="connsiteX6" fmla="*/ 0 w 5908273"/>
              <a:gd name="connsiteY6" fmla="*/ 3465576 h 5158786"/>
              <a:gd name="connsiteX7" fmla="*/ 3465576 w 5908273"/>
              <a:gd name="connsiteY7" fmla="*/ 0 h 515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Oval 16">
            <a:extLst>
              <a:ext uri="{FF2B5EF4-FFF2-40B4-BE49-F238E27FC236}">
                <a16:creationId xmlns:a16="http://schemas.microsoft.com/office/drawing/2014/main" id="{481E86DD-89E6-42B2-8675-84B7C56BF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50534" y="1716727"/>
            <a:ext cx="4572000" cy="4572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id="{440EF577-B6F8-4C57-B956-AB860B388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7694" y="1853886"/>
            <a:ext cx="4297680" cy="4297680"/>
          </a:xfrm>
          <a:custGeom>
            <a:avLst/>
            <a:gdLst>
              <a:gd name="connsiteX0" fmla="*/ 2148840 w 4297680"/>
              <a:gd name="connsiteY0" fmla="*/ 0 h 4297680"/>
              <a:gd name="connsiteX1" fmla="*/ 4297680 w 4297680"/>
              <a:gd name="connsiteY1" fmla="*/ 2148840 h 4297680"/>
              <a:gd name="connsiteX2" fmla="*/ 2148840 w 4297680"/>
              <a:gd name="connsiteY2" fmla="*/ 4297680 h 4297680"/>
              <a:gd name="connsiteX3" fmla="*/ 0 w 4297680"/>
              <a:gd name="connsiteY3" fmla="*/ 2148840 h 4297680"/>
              <a:gd name="connsiteX4" fmla="*/ 2148840 w 4297680"/>
              <a:gd name="connsiteY4" fmla="*/ 0 h 4297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EA518CE4-E4D4-4D8A-980F-6D692AC9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155454" cy="4845530"/>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Freeform: Shape 22">
            <a:extLst>
              <a:ext uri="{FF2B5EF4-FFF2-40B4-BE49-F238E27FC236}">
                <a16:creationId xmlns:a16="http://schemas.microsoft.com/office/drawing/2014/main" id="{5E6FAE32-AB12-4E77-A677-F6BD5D71A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17099" cy="4718647"/>
          </a:xfrm>
          <a:custGeom>
            <a:avLst/>
            <a:gdLst>
              <a:gd name="connsiteX0" fmla="*/ 0 w 5017099"/>
              <a:gd name="connsiteY0" fmla="*/ 0 h 4718647"/>
              <a:gd name="connsiteX1" fmla="*/ 4599738 w 5017099"/>
              <a:gd name="connsiteY1" fmla="*/ 0 h 4718647"/>
              <a:gd name="connsiteX2" fmla="*/ 4636346 w 5017099"/>
              <a:gd name="connsiteY2" fmla="*/ 60259 h 4718647"/>
              <a:gd name="connsiteX3" fmla="*/ 5017099 w 5017099"/>
              <a:gd name="connsiteY3" fmla="*/ 1563967 h 4718647"/>
              <a:gd name="connsiteX4" fmla="*/ 1862419 w 5017099"/>
              <a:gd name="connsiteY4" fmla="*/ 4718647 h 4718647"/>
              <a:gd name="connsiteX5" fmla="*/ 98607 w 5017099"/>
              <a:gd name="connsiteY5" fmla="*/ 4179877 h 4718647"/>
              <a:gd name="connsiteX6" fmla="*/ 0 w 5017099"/>
              <a:gd name="connsiteY6" fmla="*/ 4106140 h 471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6263377A-48C1-A06C-0A7D-7643FF00C933}"/>
              </a:ext>
            </a:extLst>
          </p:cNvPr>
          <p:cNvPicPr>
            <a:picLocks noChangeAspect="1"/>
          </p:cNvPicPr>
          <p:nvPr/>
        </p:nvPicPr>
        <p:blipFill>
          <a:blip r:embed="rId2"/>
          <a:stretch>
            <a:fillRect/>
          </a:stretch>
        </p:blipFill>
        <p:spPr>
          <a:xfrm>
            <a:off x="2352183" y="30556"/>
            <a:ext cx="2297324" cy="1840203"/>
          </a:xfrm>
          <a:prstGeom prst="rect">
            <a:avLst/>
          </a:prstGeom>
        </p:spPr>
      </p:pic>
      <p:pic>
        <p:nvPicPr>
          <p:cNvPr id="8" name="Picture 7">
            <a:extLst>
              <a:ext uri="{FF2B5EF4-FFF2-40B4-BE49-F238E27FC236}">
                <a16:creationId xmlns:a16="http://schemas.microsoft.com/office/drawing/2014/main" id="{B6C19895-94DD-FE74-4E01-BB215302327B}"/>
              </a:ext>
            </a:extLst>
          </p:cNvPr>
          <p:cNvPicPr>
            <a:picLocks noChangeAspect="1"/>
          </p:cNvPicPr>
          <p:nvPr/>
        </p:nvPicPr>
        <p:blipFill>
          <a:blip r:embed="rId3"/>
          <a:stretch>
            <a:fillRect/>
          </a:stretch>
        </p:blipFill>
        <p:spPr>
          <a:xfrm>
            <a:off x="7997144" y="4167424"/>
            <a:ext cx="3868583" cy="2250093"/>
          </a:xfrm>
          <a:prstGeom prst="rect">
            <a:avLst/>
          </a:prstGeom>
        </p:spPr>
      </p:pic>
      <p:pic>
        <p:nvPicPr>
          <p:cNvPr id="5" name="Picture 4">
            <a:extLst>
              <a:ext uri="{FF2B5EF4-FFF2-40B4-BE49-F238E27FC236}">
                <a16:creationId xmlns:a16="http://schemas.microsoft.com/office/drawing/2014/main" id="{2587753E-26DE-06B7-EB0B-BBF7189DD643}"/>
              </a:ext>
            </a:extLst>
          </p:cNvPr>
          <p:cNvPicPr>
            <a:picLocks noChangeAspect="1"/>
          </p:cNvPicPr>
          <p:nvPr/>
        </p:nvPicPr>
        <p:blipFill>
          <a:blip r:embed="rId4"/>
          <a:stretch>
            <a:fillRect/>
          </a:stretch>
        </p:blipFill>
        <p:spPr>
          <a:xfrm>
            <a:off x="877365" y="1886567"/>
            <a:ext cx="2682900" cy="1770713"/>
          </a:xfrm>
          <a:prstGeom prst="rect">
            <a:avLst/>
          </a:prstGeom>
        </p:spPr>
      </p:pic>
      <p:pic>
        <p:nvPicPr>
          <p:cNvPr id="4" name="Picture 3">
            <a:extLst>
              <a:ext uri="{FF2B5EF4-FFF2-40B4-BE49-F238E27FC236}">
                <a16:creationId xmlns:a16="http://schemas.microsoft.com/office/drawing/2014/main" id="{4ED29E89-F985-7510-0F66-33635047E931}"/>
              </a:ext>
            </a:extLst>
          </p:cNvPr>
          <p:cNvPicPr>
            <a:picLocks noChangeAspect="1"/>
          </p:cNvPicPr>
          <p:nvPr/>
        </p:nvPicPr>
        <p:blipFill>
          <a:blip r:embed="rId5"/>
          <a:stretch>
            <a:fillRect/>
          </a:stretch>
        </p:blipFill>
        <p:spPr>
          <a:xfrm>
            <a:off x="149685" y="155099"/>
            <a:ext cx="2069129" cy="1932326"/>
          </a:xfrm>
          <a:prstGeom prst="rect">
            <a:avLst/>
          </a:prstGeom>
        </p:spPr>
      </p:pic>
      <p:pic>
        <p:nvPicPr>
          <p:cNvPr id="7" name="Picture 6">
            <a:extLst>
              <a:ext uri="{FF2B5EF4-FFF2-40B4-BE49-F238E27FC236}">
                <a16:creationId xmlns:a16="http://schemas.microsoft.com/office/drawing/2014/main" id="{5867776E-A78C-BD94-99CD-3DF26C481A0A}"/>
              </a:ext>
            </a:extLst>
          </p:cNvPr>
          <p:cNvPicPr>
            <a:picLocks noChangeAspect="1"/>
          </p:cNvPicPr>
          <p:nvPr/>
        </p:nvPicPr>
        <p:blipFill>
          <a:blip r:embed="rId6"/>
          <a:stretch>
            <a:fillRect/>
          </a:stretch>
        </p:blipFill>
        <p:spPr>
          <a:xfrm>
            <a:off x="4616227" y="3325627"/>
            <a:ext cx="2524209" cy="1770714"/>
          </a:xfrm>
          <a:prstGeom prst="rect">
            <a:avLst/>
          </a:prstGeom>
        </p:spPr>
      </p:pic>
    </p:spTree>
    <p:extLst>
      <p:ext uri="{BB962C8B-B14F-4D97-AF65-F5344CB8AC3E}">
        <p14:creationId xmlns:p14="http://schemas.microsoft.com/office/powerpoint/2010/main" val="14922570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674</Words>
  <Application>Microsoft Office PowerPoint</Application>
  <PresentationFormat>Widescreen</PresentationFormat>
  <Paragraphs>102</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Century Gothic</vt:lpstr>
      <vt:lpstr>Office Theme</vt:lpstr>
      <vt:lpstr>Welcome to Oak Class</vt:lpstr>
      <vt:lpstr>PowerPoint Presentation</vt:lpstr>
      <vt:lpstr>Early Years</vt:lpstr>
      <vt:lpstr>What will my child be learning?</vt:lpstr>
      <vt:lpstr>The Prime Areas</vt:lpstr>
      <vt:lpstr>Literacy</vt:lpstr>
      <vt:lpstr>PowerPoint Presentation</vt:lpstr>
      <vt:lpstr>The 5 principles</vt:lpstr>
      <vt:lpstr>PowerPoint Presentation</vt:lpstr>
      <vt:lpstr>RWInc Workshop in September</vt:lpstr>
      <vt:lpstr>Mathematics</vt:lpstr>
      <vt:lpstr>Free schools meals entitlement from Reception – Year 3</vt:lpstr>
      <vt:lpstr>Our school day</vt:lpstr>
      <vt:lpstr>Extra Curricular opportunities</vt:lpstr>
      <vt:lpstr>What does my child need?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Oak Class</dc:title>
  <dc:creator>becky.treble22@gmail.com</dc:creator>
  <cp:lastModifiedBy>Rebecca Treble</cp:lastModifiedBy>
  <cp:revision>2</cp:revision>
  <dcterms:created xsi:type="dcterms:W3CDTF">2023-06-15T18:51:30Z</dcterms:created>
  <dcterms:modified xsi:type="dcterms:W3CDTF">2023-06-26T11:17:16Z</dcterms:modified>
</cp:coreProperties>
</file>