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57" r:id="rId2"/>
    <p:sldId id="282" r:id="rId3"/>
    <p:sldId id="284" r:id="rId4"/>
    <p:sldId id="285" r:id="rId5"/>
    <p:sldId id="283" r:id="rId6"/>
    <p:sldId id="287" r:id="rId7"/>
    <p:sldId id="288" r:id="rId8"/>
    <p:sldId id="290" r:id="rId9"/>
    <p:sldId id="286" r:id="rId10"/>
    <p:sldId id="291" r:id="rId11"/>
    <p:sldId id="289" r:id="rId12"/>
    <p:sldId id="292" r:id="rId13"/>
    <p:sldId id="293" r:id="rId14"/>
    <p:sldId id="271" r:id="rId15"/>
    <p:sldId id="25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FEC6FD"/>
    <a:srgbClr val="FB1BF6"/>
    <a:srgbClr val="C65ABC"/>
    <a:srgbClr val="9B58C8"/>
    <a:srgbClr val="DC44CE"/>
    <a:srgbClr val="41C1DF"/>
    <a:srgbClr val="3E6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8AFA-C26B-4CF0-BDE6-4A87BA861E70}"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0E2F3-18D4-43BD-A78F-3359E6E60325}" type="slidenum">
              <a:rPr lang="en-GB" smtClean="0"/>
              <a:t>‹#›</a:t>
            </a:fld>
            <a:endParaRPr lang="en-GB"/>
          </a:p>
        </p:txBody>
      </p:sp>
    </p:spTree>
    <p:extLst>
      <p:ext uri="{BB962C8B-B14F-4D97-AF65-F5344CB8AC3E}">
        <p14:creationId xmlns:p14="http://schemas.microsoft.com/office/powerpoint/2010/main" val="263795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9/28/2021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50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215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9/28/2021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89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9/28/2021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76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9/28/2021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392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852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804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399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132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9/28/2021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8933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96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CE29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9/28/2021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98466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www.youtube.com/watch?v=59-PQeL8E08"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FFFF00"/>
                </a:solidFill>
                <a:latin typeface="Comic Sans MS" panose="030F0702030302020204" pitchFamily="66" charset="0"/>
              </a:rPr>
              <a:t>GATHER</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pic>
        <p:nvPicPr>
          <p:cNvPr id="10" name="Graphic 2" descr="Candle">
            <a:extLst>
              <a:ext uri="{FF2B5EF4-FFF2-40B4-BE49-F238E27FC236}">
                <a16:creationId xmlns:a16="http://schemas.microsoft.com/office/drawing/2014/main" id="{CA1A0813-DFE5-4A8B-B919-5D573937B090}"/>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8535" y="635793"/>
            <a:ext cx="1060132" cy="740093"/>
          </a:xfrm>
          <a:prstGeom prst="rect">
            <a:avLst/>
          </a:prstGeom>
        </p:spPr>
      </p:pic>
      <p:pic>
        <p:nvPicPr>
          <p:cNvPr id="6" name="Picture 5">
            <a:extLst>
              <a:ext uri="{FF2B5EF4-FFF2-40B4-BE49-F238E27FC236}">
                <a16:creationId xmlns:a16="http://schemas.microsoft.com/office/drawing/2014/main" id="{D05223FB-F640-46E2-B9A5-2B6EDDC4D870}"/>
              </a:ext>
            </a:extLst>
          </p:cNvPr>
          <p:cNvPicPr>
            <a:picLocks noChangeAspect="1"/>
          </p:cNvPicPr>
          <p:nvPr/>
        </p:nvPicPr>
        <p:blipFill>
          <a:blip r:embed="rId4"/>
          <a:stretch>
            <a:fillRect/>
          </a:stretch>
        </p:blipFill>
        <p:spPr>
          <a:xfrm>
            <a:off x="9138380" y="4073717"/>
            <a:ext cx="1533525" cy="1857375"/>
          </a:xfrm>
          <a:prstGeom prst="rect">
            <a:avLst/>
          </a:prstGeom>
        </p:spPr>
      </p:pic>
      <p:sp>
        <p:nvSpPr>
          <p:cNvPr id="9" name="Rectangle 8">
            <a:extLst>
              <a:ext uri="{FF2B5EF4-FFF2-40B4-BE49-F238E27FC236}">
                <a16:creationId xmlns:a16="http://schemas.microsoft.com/office/drawing/2014/main" id="{E337F12A-2724-448B-8672-3F46627F976F}"/>
              </a:ext>
            </a:extLst>
          </p:cNvPr>
          <p:cNvSpPr/>
          <p:nvPr/>
        </p:nvSpPr>
        <p:spPr>
          <a:xfrm>
            <a:off x="155604" y="91439"/>
            <a:ext cx="7886543" cy="6443841"/>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4487290-04C2-450B-8CF0-0A2B73102453}"/>
              </a:ext>
            </a:extLst>
          </p:cNvPr>
          <p:cNvPicPr>
            <a:picLocks noChangeAspect="1"/>
          </p:cNvPicPr>
          <p:nvPr/>
        </p:nvPicPr>
        <p:blipFill rotWithShape="1">
          <a:blip r:embed="rId5"/>
          <a:srcRect t="4420"/>
          <a:stretch/>
        </p:blipFill>
        <p:spPr>
          <a:xfrm>
            <a:off x="607443" y="453644"/>
            <a:ext cx="6138798" cy="3194162"/>
          </a:xfrm>
          <a:prstGeom prst="rect">
            <a:avLst/>
          </a:prstGeom>
        </p:spPr>
      </p:pic>
      <p:sp>
        <p:nvSpPr>
          <p:cNvPr id="4" name="TextBox 3">
            <a:extLst>
              <a:ext uri="{FF2B5EF4-FFF2-40B4-BE49-F238E27FC236}">
                <a16:creationId xmlns:a16="http://schemas.microsoft.com/office/drawing/2014/main" id="{703627FE-F840-4BA6-A4D2-170623838F97}"/>
              </a:ext>
            </a:extLst>
          </p:cNvPr>
          <p:cNvSpPr txBox="1"/>
          <p:nvPr/>
        </p:nvSpPr>
        <p:spPr>
          <a:xfrm>
            <a:off x="155604" y="3857624"/>
            <a:ext cx="7789546" cy="2677656"/>
          </a:xfrm>
          <a:prstGeom prst="rect">
            <a:avLst/>
          </a:prstGeom>
          <a:noFill/>
        </p:spPr>
        <p:txBody>
          <a:bodyPr wrap="square" rtlCol="0">
            <a:spAutoFit/>
          </a:bodyPr>
          <a:lstStyle/>
          <a:p>
            <a:r>
              <a:rPr lang="en-GB" sz="2800" dirty="0">
                <a:latin typeface="Comic Sans MS" panose="030F0702030302020204" pitchFamily="66" charset="0"/>
              </a:rPr>
              <a:t>Today we learn that Jesus didn’t care for external show or mindlessly following rules.</a:t>
            </a:r>
          </a:p>
          <a:p>
            <a:endParaRPr lang="en-GB" sz="2800" dirty="0">
              <a:latin typeface="Comic Sans MS" panose="030F0702030302020204" pitchFamily="66" charset="0"/>
            </a:endParaRPr>
          </a:p>
          <a:p>
            <a:r>
              <a:rPr lang="en-GB" sz="2800" dirty="0">
                <a:latin typeface="Comic Sans MS" panose="030F0702030302020204" pitchFamily="66" charset="0"/>
              </a:rPr>
              <a:t>He taught that true holiness comes from the </a:t>
            </a:r>
            <a:r>
              <a:rPr lang="en-GB" sz="2800" b="1" dirty="0">
                <a:latin typeface="Comic Sans MS" panose="030F0702030302020204" pitchFamily="66" charset="0"/>
              </a:rPr>
              <a:t>inside out. </a:t>
            </a:r>
            <a:r>
              <a:rPr lang="en-GB" sz="2800" dirty="0">
                <a:latin typeface="Comic Sans MS" panose="030F0702030302020204" pitchFamily="66" charset="0"/>
              </a:rPr>
              <a:t>We are encouraged to make</a:t>
            </a:r>
          </a:p>
          <a:p>
            <a:r>
              <a:rPr lang="en-GB" sz="2800" dirty="0">
                <a:latin typeface="Comic Sans MS" panose="030F0702030302020204" pitchFamily="66" charset="0"/>
              </a:rPr>
              <a:t> love the guiding rule in our lives!</a:t>
            </a:r>
          </a:p>
        </p:txBody>
      </p:sp>
    </p:spTree>
    <p:extLst>
      <p:ext uri="{BB962C8B-B14F-4D97-AF65-F5344CB8AC3E}">
        <p14:creationId xmlns:p14="http://schemas.microsoft.com/office/powerpoint/2010/main" val="116752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sp>
        <p:nvSpPr>
          <p:cNvPr id="12" name="Rectangle 11">
            <a:extLst>
              <a:ext uri="{FF2B5EF4-FFF2-40B4-BE49-F238E27FC236}">
                <a16:creationId xmlns:a16="http://schemas.microsoft.com/office/drawing/2014/main" id="{A7894986-6026-4CF6-973A-E6ECDAE9302A}"/>
              </a:ext>
            </a:extLst>
          </p:cNvPr>
          <p:cNvSpPr/>
          <p:nvPr/>
        </p:nvSpPr>
        <p:spPr>
          <a:xfrm>
            <a:off x="91185" y="224585"/>
            <a:ext cx="7886543" cy="6555641"/>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674998" cy="6555641"/>
          </a:xfrm>
          <a:prstGeom prst="rect">
            <a:avLst/>
          </a:prstGeom>
          <a:noFill/>
        </p:spPr>
        <p:txBody>
          <a:bodyPr wrap="square" rtlCol="0">
            <a:spAutoFit/>
          </a:bodyPr>
          <a:lstStyle/>
          <a:p>
            <a:r>
              <a:rPr lang="en-GB" sz="2800" dirty="0">
                <a:latin typeface="Comic Sans MS" panose="030F0702030302020204" pitchFamily="66" charset="0"/>
              </a:rPr>
              <a:t>In 1950, she founded an organisation called the Missionaries of Charity, which was a sisterhood dedicated to helping the poor.</a:t>
            </a:r>
          </a:p>
          <a:p>
            <a:endParaRPr lang="en-GB" sz="2800" dirty="0">
              <a:latin typeface="Comic Sans MS" panose="030F0702030302020204" pitchFamily="66" charset="0"/>
            </a:endParaRPr>
          </a:p>
          <a:p>
            <a:r>
              <a:rPr lang="en-GB" sz="2800" dirty="0">
                <a:latin typeface="Comic Sans MS" panose="030F0702030302020204" pitchFamily="66" charset="0"/>
              </a:rPr>
              <a:t>It expanded internationally and to this day has around 4,500 nuns and 400 brothers across 87 countries, all of whom look after the poor and the sick in the slums of around 160 cities across the world.</a:t>
            </a:r>
          </a:p>
          <a:p>
            <a:endParaRPr lang="en-GB" sz="2800" dirty="0">
              <a:latin typeface="Comic Sans MS" panose="030F0702030302020204" pitchFamily="66" charset="0"/>
            </a:endParaRPr>
          </a:p>
          <a:p>
            <a:r>
              <a:rPr lang="en-GB" sz="2800" dirty="0">
                <a:latin typeface="Comic Sans MS" panose="030F0702030302020204" pitchFamily="66" charset="0"/>
              </a:rPr>
              <a:t>Her charitable efforts have been widely celebrated and recognised all over the planet. She was invited to speak at both the United Nations General Assembly and the Vatican.</a:t>
            </a: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spTree>
    <p:extLst>
      <p:ext uri="{BB962C8B-B14F-4D97-AF65-F5344CB8AC3E}">
        <p14:creationId xmlns:p14="http://schemas.microsoft.com/office/powerpoint/2010/main" val="176721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34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478AA-4B10-4C0D-AE69-EF2D76A2F408}"/>
              </a:ext>
            </a:extLst>
          </p:cNvPr>
          <p:cNvPicPr>
            <a:picLocks noChangeAspect="1"/>
          </p:cNvPicPr>
          <p:nvPr/>
        </p:nvPicPr>
        <p:blipFill>
          <a:blip r:embed="rId2"/>
          <a:stretch>
            <a:fillRect/>
          </a:stretch>
        </p:blipFill>
        <p:spPr>
          <a:xfrm>
            <a:off x="591433" y="0"/>
            <a:ext cx="11009134" cy="6858000"/>
          </a:xfrm>
          <a:prstGeom prst="rect">
            <a:avLst/>
          </a:prstGeom>
        </p:spPr>
      </p:pic>
    </p:spTree>
    <p:extLst>
      <p:ext uri="{BB962C8B-B14F-4D97-AF65-F5344CB8AC3E}">
        <p14:creationId xmlns:p14="http://schemas.microsoft.com/office/powerpoint/2010/main" val="335257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sp>
        <p:nvSpPr>
          <p:cNvPr id="12" name="Rectangle 11">
            <a:extLst>
              <a:ext uri="{FF2B5EF4-FFF2-40B4-BE49-F238E27FC236}">
                <a16:creationId xmlns:a16="http://schemas.microsoft.com/office/drawing/2014/main" id="{A7894986-6026-4CF6-973A-E6ECDAE9302A}"/>
              </a:ext>
            </a:extLst>
          </p:cNvPr>
          <p:cNvSpPr/>
          <p:nvPr/>
        </p:nvSpPr>
        <p:spPr>
          <a:xfrm>
            <a:off x="91185" y="224585"/>
            <a:ext cx="7886543" cy="6555641"/>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674998" cy="5693866"/>
          </a:xfrm>
          <a:prstGeom prst="rect">
            <a:avLst/>
          </a:prstGeom>
          <a:noFill/>
        </p:spPr>
        <p:txBody>
          <a:bodyPr wrap="square" rtlCol="0">
            <a:spAutoFit/>
          </a:bodyPr>
          <a:lstStyle/>
          <a:p>
            <a:r>
              <a:rPr lang="en-GB" sz="2800" dirty="0">
                <a:latin typeface="Comic Sans MS" panose="030F0702030302020204" pitchFamily="66" charset="0"/>
              </a:rPr>
              <a:t>Mother Teresa has won a string of awards for her charity work - the most notable being the Nobel Peace Prize, which she was given in 1979.</a:t>
            </a:r>
          </a:p>
          <a:p>
            <a:endParaRPr lang="en-GB" sz="2800" dirty="0">
              <a:latin typeface="Comic Sans MS" panose="030F0702030302020204" pitchFamily="66" charset="0"/>
            </a:endParaRPr>
          </a:p>
          <a:p>
            <a:r>
              <a:rPr lang="en-GB" sz="2800" dirty="0">
                <a:latin typeface="Comic Sans MS" panose="030F0702030302020204" pitchFamily="66" charset="0"/>
              </a:rPr>
              <a:t>Upon receiving the prize, she said she was "happy to receive it in the name of the hungry, the naked and the homeless."</a:t>
            </a:r>
          </a:p>
          <a:p>
            <a:endParaRPr lang="en-GB" sz="2800" dirty="0">
              <a:latin typeface="Comic Sans MS" panose="030F0702030302020204" pitchFamily="66" charset="0"/>
            </a:endParaRPr>
          </a:p>
          <a:p>
            <a:r>
              <a:rPr lang="en-GB" sz="2800" dirty="0">
                <a:latin typeface="Comic Sans MS" panose="030F0702030302020204" pitchFamily="66" charset="0"/>
              </a:rPr>
              <a:t>She asked for a big dinner organised to mark her winning the award to be cancelled, and for all of the money to be given to the poor people of Kolkata instead.</a:t>
            </a: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spTree>
    <p:extLst>
      <p:ext uri="{BB962C8B-B14F-4D97-AF65-F5344CB8AC3E}">
        <p14:creationId xmlns:p14="http://schemas.microsoft.com/office/powerpoint/2010/main" val="141083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sp>
        <p:nvSpPr>
          <p:cNvPr id="12" name="Rectangle 11">
            <a:extLst>
              <a:ext uri="{FF2B5EF4-FFF2-40B4-BE49-F238E27FC236}">
                <a16:creationId xmlns:a16="http://schemas.microsoft.com/office/drawing/2014/main" id="{A7894986-6026-4CF6-973A-E6ECDAE9302A}"/>
              </a:ext>
            </a:extLst>
          </p:cNvPr>
          <p:cNvSpPr/>
          <p:nvPr/>
        </p:nvSpPr>
        <p:spPr>
          <a:xfrm>
            <a:off x="91185" y="224585"/>
            <a:ext cx="7886543" cy="6555641"/>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674998" cy="5262979"/>
          </a:xfrm>
          <a:prstGeom prst="rect">
            <a:avLst/>
          </a:prstGeom>
          <a:noFill/>
        </p:spPr>
        <p:txBody>
          <a:bodyPr wrap="square" rtlCol="0">
            <a:spAutoFit/>
          </a:bodyPr>
          <a:lstStyle/>
          <a:p>
            <a:r>
              <a:rPr lang="en-GB" sz="2800" dirty="0">
                <a:latin typeface="Comic Sans MS" panose="030F0702030302020204" pitchFamily="66" charset="0"/>
              </a:rPr>
              <a:t>Mother Teresa died on 5 September 1997 at the age of 87, and was given a state funeral in India.</a:t>
            </a:r>
          </a:p>
          <a:p>
            <a:endParaRPr lang="en-GB" sz="2800" dirty="0">
              <a:latin typeface="Comic Sans MS" panose="030F0702030302020204" pitchFamily="66" charset="0"/>
            </a:endParaRPr>
          </a:p>
          <a:p>
            <a:r>
              <a:rPr lang="en-GB" sz="2800" dirty="0">
                <a:latin typeface="Comic Sans MS" panose="030F0702030302020204" pitchFamily="66" charset="0"/>
              </a:rPr>
              <a:t>While she had some controversial opinions which some people disagreed with, Mother Teresa is remembered as an incredibly selfless person who wanted to help those less fortunate than herself.</a:t>
            </a:r>
          </a:p>
          <a:p>
            <a:endParaRPr lang="en-GB" sz="2800" dirty="0">
              <a:latin typeface="Comic Sans MS" panose="030F0702030302020204" pitchFamily="66" charset="0"/>
            </a:endParaRPr>
          </a:p>
          <a:p>
            <a:r>
              <a:rPr lang="en-GB" sz="2800" dirty="0">
                <a:latin typeface="Comic Sans MS" panose="030F0702030302020204" pitchFamily="66" charset="0"/>
              </a:rPr>
              <a:t>Some years later, in 2016, Pope Francis recognised Mother Teresa as a saint.</a:t>
            </a: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spTree>
    <p:extLst>
      <p:ext uri="{BB962C8B-B14F-4D97-AF65-F5344CB8AC3E}">
        <p14:creationId xmlns:p14="http://schemas.microsoft.com/office/powerpoint/2010/main" val="178910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3CBCD386-3F3A-47A9-B981-650E5D030A2F}"/>
              </a:ext>
            </a:extLst>
          </p:cNvPr>
          <p:cNvSpPr/>
          <p:nvPr/>
        </p:nvSpPr>
        <p:spPr>
          <a:xfrm>
            <a:off x="227775" y="453642"/>
            <a:ext cx="7867969" cy="5859734"/>
          </a:xfrm>
          <a:prstGeom prst="rect">
            <a:avLst/>
          </a:prstGeom>
          <a:solidFill>
            <a:srgbClr val="3E66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CFC1D35-0AD1-4D55-9CA1-314865CE2068}"/>
              </a:ext>
            </a:extLst>
          </p:cNvPr>
          <p:cNvSpPr txBox="1"/>
          <p:nvPr/>
        </p:nvSpPr>
        <p:spPr>
          <a:xfrm>
            <a:off x="8212962" y="779524"/>
            <a:ext cx="3361690" cy="3046988"/>
          </a:xfrm>
          <a:prstGeom prst="rect">
            <a:avLst/>
          </a:prstGeom>
          <a:noFill/>
        </p:spPr>
        <p:txBody>
          <a:bodyPr wrap="square" rtlCol="0">
            <a:spAutoFit/>
          </a:bodyPr>
          <a:lstStyle/>
          <a:p>
            <a:r>
              <a:rPr lang="en-GB" sz="3200" dirty="0">
                <a:solidFill>
                  <a:srgbClr val="DC44CE"/>
                </a:solidFill>
                <a:latin typeface="Comic Sans MS" panose="030F0702030302020204" pitchFamily="66" charset="0"/>
              </a:rPr>
              <a:t>RESPOND</a:t>
            </a:r>
          </a:p>
          <a:p>
            <a:pPr algn="ctr"/>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pic>
        <p:nvPicPr>
          <p:cNvPr id="17" name="Graphic 16" descr="Heart">
            <a:extLst>
              <a:ext uri="{FF2B5EF4-FFF2-40B4-BE49-F238E27FC236}">
                <a16:creationId xmlns:a16="http://schemas.microsoft.com/office/drawing/2014/main" id="{37301801-0C47-4273-B661-C461F6B7B8D3}"/>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9995" y="633875"/>
            <a:ext cx="892492" cy="919900"/>
          </a:xfrm>
          <a:prstGeom prst="rect">
            <a:avLst/>
          </a:prstGeom>
        </p:spPr>
      </p:pic>
      <p:pic>
        <p:nvPicPr>
          <p:cNvPr id="4" name="Picture 3">
            <a:extLst>
              <a:ext uri="{FF2B5EF4-FFF2-40B4-BE49-F238E27FC236}">
                <a16:creationId xmlns:a16="http://schemas.microsoft.com/office/drawing/2014/main" id="{BE265B47-88D4-4228-91D6-B0506B34531D}"/>
              </a:ext>
            </a:extLst>
          </p:cNvPr>
          <p:cNvPicPr>
            <a:picLocks noChangeAspect="1"/>
          </p:cNvPicPr>
          <p:nvPr/>
        </p:nvPicPr>
        <p:blipFill>
          <a:blip r:embed="rId4"/>
          <a:stretch>
            <a:fillRect/>
          </a:stretch>
        </p:blipFill>
        <p:spPr>
          <a:xfrm>
            <a:off x="446533" y="779524"/>
            <a:ext cx="6334125" cy="4743450"/>
          </a:xfrm>
          <a:prstGeom prst="rect">
            <a:avLst/>
          </a:prstGeom>
        </p:spPr>
      </p:pic>
      <p:sp>
        <p:nvSpPr>
          <p:cNvPr id="16" name="TextBox 15">
            <a:extLst>
              <a:ext uri="{FF2B5EF4-FFF2-40B4-BE49-F238E27FC236}">
                <a16:creationId xmlns:a16="http://schemas.microsoft.com/office/drawing/2014/main" id="{A8C3488A-6A2C-46B9-99B1-16FD88498D6A}"/>
              </a:ext>
            </a:extLst>
          </p:cNvPr>
          <p:cNvSpPr txBox="1"/>
          <p:nvPr/>
        </p:nvSpPr>
        <p:spPr>
          <a:xfrm>
            <a:off x="8239760" y="1684957"/>
            <a:ext cx="3361690" cy="4524315"/>
          </a:xfrm>
          <a:prstGeom prst="rect">
            <a:avLst/>
          </a:prstGeom>
          <a:solidFill>
            <a:srgbClr val="9B58C8"/>
          </a:solidFill>
        </p:spPr>
        <p:txBody>
          <a:bodyPr wrap="square" rtlCol="0">
            <a:spAutoFit/>
          </a:bodyPr>
          <a:lstStyle/>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pic>
        <p:nvPicPr>
          <p:cNvPr id="19" name="Picture 18">
            <a:extLst>
              <a:ext uri="{FF2B5EF4-FFF2-40B4-BE49-F238E27FC236}">
                <a16:creationId xmlns:a16="http://schemas.microsoft.com/office/drawing/2014/main" id="{0EAF7563-9A87-42D7-B1A7-B1C4BC8B2B44}"/>
              </a:ext>
            </a:extLst>
          </p:cNvPr>
          <p:cNvPicPr>
            <a:picLocks noChangeAspect="1"/>
          </p:cNvPicPr>
          <p:nvPr/>
        </p:nvPicPr>
        <p:blipFill>
          <a:blip r:embed="rId5"/>
          <a:stretch>
            <a:fillRect/>
          </a:stretch>
        </p:blipFill>
        <p:spPr>
          <a:xfrm>
            <a:off x="8896283" y="4294298"/>
            <a:ext cx="2082771" cy="1757490"/>
          </a:xfrm>
          <a:prstGeom prst="rect">
            <a:avLst/>
          </a:prstGeom>
        </p:spPr>
      </p:pic>
    </p:spTree>
    <p:extLst>
      <p:ext uri="{BB962C8B-B14F-4D97-AF65-F5344CB8AC3E}">
        <p14:creationId xmlns:p14="http://schemas.microsoft.com/office/powerpoint/2010/main" val="373755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3CBCD386-3F3A-47A9-B981-650E5D030A2F}"/>
              </a:ext>
            </a:extLst>
          </p:cNvPr>
          <p:cNvSpPr/>
          <p:nvPr/>
        </p:nvSpPr>
        <p:spPr>
          <a:xfrm>
            <a:off x="227775" y="453642"/>
            <a:ext cx="7867969" cy="5859734"/>
          </a:xfrm>
          <a:prstGeom prst="rect">
            <a:avLst/>
          </a:prstGeom>
          <a:solidFill>
            <a:srgbClr val="3E66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C9DF372-5B97-455B-9167-BF13D0818CA6}"/>
              </a:ext>
            </a:extLst>
          </p:cNvPr>
          <p:cNvSpPr txBox="1"/>
          <p:nvPr/>
        </p:nvSpPr>
        <p:spPr>
          <a:xfrm>
            <a:off x="8239760" y="1684957"/>
            <a:ext cx="3361690" cy="4524315"/>
          </a:xfrm>
          <a:prstGeom prst="rect">
            <a:avLst/>
          </a:prstGeom>
          <a:solidFill>
            <a:srgbClr val="9B58C8"/>
          </a:solidFill>
        </p:spPr>
        <p:txBody>
          <a:bodyPr wrap="square" rtlCol="0">
            <a:spAutoFit/>
          </a:bodyPr>
          <a:lstStyle/>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pic>
        <p:nvPicPr>
          <p:cNvPr id="14" name="Picture 13">
            <a:extLst>
              <a:ext uri="{FF2B5EF4-FFF2-40B4-BE49-F238E27FC236}">
                <a16:creationId xmlns:a16="http://schemas.microsoft.com/office/drawing/2014/main" id="{838AE1FE-3240-4F5E-A912-F77DEB63B7B1}"/>
              </a:ext>
            </a:extLst>
          </p:cNvPr>
          <p:cNvPicPr>
            <a:picLocks noChangeAspect="1"/>
          </p:cNvPicPr>
          <p:nvPr/>
        </p:nvPicPr>
        <p:blipFill>
          <a:blip r:embed="rId2"/>
          <a:stretch>
            <a:fillRect/>
          </a:stretch>
        </p:blipFill>
        <p:spPr>
          <a:xfrm>
            <a:off x="8896283" y="4294298"/>
            <a:ext cx="2082771" cy="1757490"/>
          </a:xfrm>
          <a:prstGeom prst="rect">
            <a:avLst/>
          </a:prstGeom>
        </p:spPr>
      </p:pic>
      <p:sp>
        <p:nvSpPr>
          <p:cNvPr id="16" name="TextBox 15">
            <a:extLst>
              <a:ext uri="{FF2B5EF4-FFF2-40B4-BE49-F238E27FC236}">
                <a16:creationId xmlns:a16="http://schemas.microsoft.com/office/drawing/2014/main" id="{CF27B428-BE67-4047-8607-61BEE45AC0E9}"/>
              </a:ext>
            </a:extLst>
          </p:cNvPr>
          <p:cNvSpPr txBox="1"/>
          <p:nvPr/>
        </p:nvSpPr>
        <p:spPr>
          <a:xfrm>
            <a:off x="8129872" y="502920"/>
            <a:ext cx="3361690" cy="3046988"/>
          </a:xfrm>
          <a:prstGeom prst="rect">
            <a:avLst/>
          </a:prstGeom>
          <a:noFill/>
        </p:spPr>
        <p:txBody>
          <a:bodyPr wrap="square" rtlCol="0">
            <a:spAutoFit/>
          </a:bodyPr>
          <a:lstStyle/>
          <a:p>
            <a:r>
              <a:rPr lang="en-GB" sz="3200" dirty="0">
                <a:solidFill>
                  <a:srgbClr val="DC44CE"/>
                </a:solidFill>
                <a:latin typeface="Comic Sans MS" panose="030F0702030302020204" pitchFamily="66" charset="0"/>
              </a:rPr>
              <a:t>RESPOND</a:t>
            </a:r>
          </a:p>
          <a:p>
            <a:pPr algn="ctr"/>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pic>
        <p:nvPicPr>
          <p:cNvPr id="18" name="Graphic 17" descr="Heart">
            <a:extLst>
              <a:ext uri="{FF2B5EF4-FFF2-40B4-BE49-F238E27FC236}">
                <a16:creationId xmlns:a16="http://schemas.microsoft.com/office/drawing/2014/main" id="{3DC143D8-80DE-45A7-B34F-19BB14D7D27A}"/>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337" y="464442"/>
            <a:ext cx="892492" cy="919900"/>
          </a:xfrm>
          <a:prstGeom prst="rect">
            <a:avLst/>
          </a:prstGeom>
        </p:spPr>
      </p:pic>
      <p:pic>
        <p:nvPicPr>
          <p:cNvPr id="6" name="Picture 5">
            <a:extLst>
              <a:ext uri="{FF2B5EF4-FFF2-40B4-BE49-F238E27FC236}">
                <a16:creationId xmlns:a16="http://schemas.microsoft.com/office/drawing/2014/main" id="{484AC59C-C849-4B5D-AED8-036CC2272AF1}"/>
              </a:ext>
            </a:extLst>
          </p:cNvPr>
          <p:cNvPicPr>
            <a:picLocks noChangeAspect="1"/>
          </p:cNvPicPr>
          <p:nvPr/>
        </p:nvPicPr>
        <p:blipFill>
          <a:blip r:embed="rId5"/>
          <a:stretch>
            <a:fillRect/>
          </a:stretch>
        </p:blipFill>
        <p:spPr>
          <a:xfrm>
            <a:off x="390843" y="654367"/>
            <a:ext cx="7515460" cy="5554905"/>
          </a:xfrm>
          <a:prstGeom prst="rect">
            <a:avLst/>
          </a:prstGeom>
        </p:spPr>
      </p:pic>
    </p:spTree>
    <p:extLst>
      <p:ext uri="{BB962C8B-B14F-4D97-AF65-F5344CB8AC3E}">
        <p14:creationId xmlns:p14="http://schemas.microsoft.com/office/powerpoint/2010/main" val="145899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01E5FB89-6DC0-4D56-845A-C8645072C3A2}"/>
              </a:ext>
            </a:extLst>
          </p:cNvPr>
          <p:cNvSpPr txBox="1"/>
          <p:nvPr/>
        </p:nvSpPr>
        <p:spPr>
          <a:xfrm>
            <a:off x="8239760" y="751840"/>
            <a:ext cx="3361690" cy="2554545"/>
          </a:xfrm>
          <a:prstGeom prst="rect">
            <a:avLst/>
          </a:prstGeom>
          <a:noFill/>
        </p:spPr>
        <p:txBody>
          <a:bodyPr wrap="square" rtlCol="0">
            <a:spAutoFit/>
          </a:bodyPr>
          <a:lstStyle/>
          <a:p>
            <a:r>
              <a:rPr lang="en-GB" sz="3200" dirty="0">
                <a:solidFill>
                  <a:srgbClr val="41C1DF"/>
                </a:solidFill>
                <a:latin typeface="Comic Sans MS" panose="030F0702030302020204" pitchFamily="66" charset="0"/>
              </a:rPr>
              <a:t>GOING </a:t>
            </a:r>
          </a:p>
          <a:p>
            <a:r>
              <a:rPr lang="en-GB" sz="3200" dirty="0">
                <a:solidFill>
                  <a:srgbClr val="41C1DF"/>
                </a:solidFill>
                <a:latin typeface="Comic Sans MS" panose="030F0702030302020204" pitchFamily="66" charset="0"/>
              </a:rPr>
              <a:t>FORTH</a:t>
            </a:r>
          </a:p>
          <a:p>
            <a:pPr algn="ctr"/>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sp>
        <p:nvSpPr>
          <p:cNvPr id="2" name="Rectangle 1">
            <a:extLst>
              <a:ext uri="{FF2B5EF4-FFF2-40B4-BE49-F238E27FC236}">
                <a16:creationId xmlns:a16="http://schemas.microsoft.com/office/drawing/2014/main" id="{3CBCD386-3F3A-47A9-B981-650E5D030A2F}"/>
              </a:ext>
            </a:extLst>
          </p:cNvPr>
          <p:cNvSpPr/>
          <p:nvPr/>
        </p:nvSpPr>
        <p:spPr>
          <a:xfrm rot="16200000">
            <a:off x="1118180" y="-493539"/>
            <a:ext cx="5960404" cy="7828272"/>
          </a:xfrm>
          <a:prstGeom prst="rect">
            <a:avLst/>
          </a:prstGeom>
          <a:solidFill>
            <a:srgbClr val="3E66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5" descr="Shooting star">
            <a:extLst>
              <a:ext uri="{FF2B5EF4-FFF2-40B4-BE49-F238E27FC236}">
                <a16:creationId xmlns:a16="http://schemas.microsoft.com/office/drawing/2014/main" id="{ABB4300A-C440-47C6-B02B-A99331F86E65}"/>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9850" y="608538"/>
            <a:ext cx="1109311" cy="1258362"/>
          </a:xfrm>
          <a:prstGeom prst="rect">
            <a:avLst/>
          </a:prstGeom>
        </p:spPr>
      </p:pic>
      <p:sp>
        <p:nvSpPr>
          <p:cNvPr id="3" name="TextBox 2">
            <a:extLst>
              <a:ext uri="{FF2B5EF4-FFF2-40B4-BE49-F238E27FC236}">
                <a16:creationId xmlns:a16="http://schemas.microsoft.com/office/drawing/2014/main" id="{1F517B23-16D7-4C27-B8A0-0D82C99E60C3}"/>
              </a:ext>
            </a:extLst>
          </p:cNvPr>
          <p:cNvSpPr txBox="1"/>
          <p:nvPr/>
        </p:nvSpPr>
        <p:spPr>
          <a:xfrm>
            <a:off x="505211" y="645052"/>
            <a:ext cx="6991350" cy="3724096"/>
          </a:xfrm>
          <a:prstGeom prst="rect">
            <a:avLst/>
          </a:prstGeom>
          <a:noFill/>
        </p:spPr>
        <p:txBody>
          <a:bodyPr wrap="square" rtlCol="0">
            <a:spAutoFit/>
          </a:bodyPr>
          <a:lstStyle/>
          <a:p>
            <a:r>
              <a:rPr lang="en-GB" sz="2000" dirty="0">
                <a:solidFill>
                  <a:schemeClr val="bg1"/>
                </a:solidFill>
              </a:rPr>
              <a:t>As we think about how we can shine our light from</a:t>
            </a:r>
          </a:p>
          <a:p>
            <a:endParaRPr lang="en-GB" sz="2000" dirty="0">
              <a:solidFill>
                <a:schemeClr val="bg1"/>
              </a:solidFill>
            </a:endParaRPr>
          </a:p>
          <a:p>
            <a:endParaRPr lang="en-GB" sz="2000" dirty="0">
              <a:solidFill>
                <a:schemeClr val="bg1"/>
              </a:solidFill>
            </a:endParaRPr>
          </a:p>
          <a:p>
            <a:r>
              <a:rPr lang="en-GB" sz="3600" dirty="0">
                <a:solidFill>
                  <a:srgbClr val="FFFF00"/>
                </a:solidFill>
              </a:rPr>
              <a:t>Inside Out</a:t>
            </a:r>
          </a:p>
          <a:p>
            <a:endParaRPr lang="en-GB" sz="2000" dirty="0">
              <a:solidFill>
                <a:schemeClr val="bg1"/>
              </a:solidFill>
            </a:endParaRPr>
          </a:p>
          <a:p>
            <a:endParaRPr lang="en-GB" sz="2000" dirty="0">
              <a:solidFill>
                <a:schemeClr val="bg1"/>
              </a:solidFill>
            </a:endParaRPr>
          </a:p>
          <a:p>
            <a:r>
              <a:rPr lang="en-GB" sz="2000" dirty="0">
                <a:solidFill>
                  <a:schemeClr val="bg1"/>
                </a:solidFill>
              </a:rPr>
              <a:t>Let’s listen to </a:t>
            </a:r>
          </a:p>
          <a:p>
            <a:r>
              <a:rPr lang="en-GB" sz="2000" dirty="0">
                <a:solidFill>
                  <a:schemeClr val="bg1"/>
                </a:solidFill>
              </a:rPr>
              <a:t>Love so Great</a:t>
            </a:r>
          </a:p>
          <a:p>
            <a:r>
              <a:rPr lang="en-GB" sz="2000" dirty="0">
                <a:solidFill>
                  <a:schemeClr val="bg1"/>
                </a:solidFill>
              </a:rPr>
              <a:t>By Hillsong Worship</a:t>
            </a:r>
          </a:p>
          <a:p>
            <a:endParaRPr lang="en-GB" sz="2000" dirty="0">
              <a:solidFill>
                <a:schemeClr val="bg1"/>
              </a:solidFill>
            </a:endParaRPr>
          </a:p>
          <a:p>
            <a:r>
              <a:rPr lang="en-GB" sz="2000" dirty="0">
                <a:solidFill>
                  <a:schemeClr val="bg1"/>
                </a:solidFill>
              </a:rPr>
              <a:t>Click on the heart to play………..</a:t>
            </a:r>
          </a:p>
        </p:txBody>
      </p:sp>
      <p:sp>
        <p:nvSpPr>
          <p:cNvPr id="12" name="TextBox 11">
            <a:extLst>
              <a:ext uri="{FF2B5EF4-FFF2-40B4-BE49-F238E27FC236}">
                <a16:creationId xmlns:a16="http://schemas.microsoft.com/office/drawing/2014/main" id="{0A895BCB-FF06-42A6-B9B1-A4002AB10893}"/>
              </a:ext>
            </a:extLst>
          </p:cNvPr>
          <p:cNvSpPr txBox="1"/>
          <p:nvPr/>
        </p:nvSpPr>
        <p:spPr>
          <a:xfrm>
            <a:off x="8239760" y="1869413"/>
            <a:ext cx="3361690" cy="4524315"/>
          </a:xfrm>
          <a:prstGeom prst="rect">
            <a:avLst/>
          </a:prstGeom>
          <a:solidFill>
            <a:srgbClr val="9B58C8"/>
          </a:solidFill>
        </p:spPr>
        <p:txBody>
          <a:bodyPr wrap="square" rtlCol="0">
            <a:spAutoFit/>
          </a:bodyPr>
          <a:lstStyle/>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a:p>
            <a:endParaRPr lang="en-GB" sz="3200" dirty="0">
              <a:solidFill>
                <a:schemeClr val="accent6">
                  <a:lumMod val="40000"/>
                  <a:lumOff val="60000"/>
                </a:schemeClr>
              </a:solidFill>
              <a:latin typeface="Comic Sans MS" panose="030F0702030302020204" pitchFamily="66" charset="0"/>
            </a:endParaRPr>
          </a:p>
        </p:txBody>
      </p:sp>
      <p:pic>
        <p:nvPicPr>
          <p:cNvPr id="16" name="Picture 15">
            <a:extLst>
              <a:ext uri="{FF2B5EF4-FFF2-40B4-BE49-F238E27FC236}">
                <a16:creationId xmlns:a16="http://schemas.microsoft.com/office/drawing/2014/main" id="{EE4FA03C-7D50-409F-8864-2690F347E3CD}"/>
              </a:ext>
            </a:extLst>
          </p:cNvPr>
          <p:cNvPicPr>
            <a:picLocks noChangeAspect="1"/>
          </p:cNvPicPr>
          <p:nvPr/>
        </p:nvPicPr>
        <p:blipFill>
          <a:blip r:embed="rId4"/>
          <a:stretch>
            <a:fillRect/>
          </a:stretch>
        </p:blipFill>
        <p:spPr>
          <a:xfrm>
            <a:off x="8896283" y="4294298"/>
            <a:ext cx="2082771" cy="1757490"/>
          </a:xfrm>
          <a:prstGeom prst="rect">
            <a:avLst/>
          </a:prstGeom>
        </p:spPr>
      </p:pic>
      <p:pic>
        <p:nvPicPr>
          <p:cNvPr id="7" name="Picture 6">
            <a:hlinkClick r:id="rId5"/>
            <a:extLst>
              <a:ext uri="{FF2B5EF4-FFF2-40B4-BE49-F238E27FC236}">
                <a16:creationId xmlns:a16="http://schemas.microsoft.com/office/drawing/2014/main" id="{C60EEEF4-E913-47D0-89F0-8CC7B86BFC94}"/>
              </a:ext>
            </a:extLst>
          </p:cNvPr>
          <p:cNvPicPr>
            <a:picLocks noChangeAspect="1"/>
          </p:cNvPicPr>
          <p:nvPr/>
        </p:nvPicPr>
        <p:blipFill>
          <a:blip r:embed="rId6"/>
          <a:stretch>
            <a:fillRect/>
          </a:stretch>
        </p:blipFill>
        <p:spPr>
          <a:xfrm>
            <a:off x="4433887" y="1690687"/>
            <a:ext cx="3324225" cy="3476625"/>
          </a:xfrm>
          <a:prstGeom prst="rect">
            <a:avLst/>
          </a:prstGeom>
        </p:spPr>
      </p:pic>
    </p:spTree>
    <p:extLst>
      <p:ext uri="{BB962C8B-B14F-4D97-AF65-F5344CB8AC3E}">
        <p14:creationId xmlns:p14="http://schemas.microsoft.com/office/powerpoint/2010/main" val="380878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E292">
            <a:alpha val="35000"/>
          </a:srgbClr>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FFFF00"/>
                </a:solidFill>
                <a:latin typeface="Comic Sans MS" panose="030F0702030302020204" pitchFamily="66" charset="0"/>
              </a:rPr>
              <a:t>GATHER</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pic>
        <p:nvPicPr>
          <p:cNvPr id="10" name="Graphic 2" descr="Candle">
            <a:extLst>
              <a:ext uri="{FF2B5EF4-FFF2-40B4-BE49-F238E27FC236}">
                <a16:creationId xmlns:a16="http://schemas.microsoft.com/office/drawing/2014/main" id="{CA1A0813-DFE5-4A8B-B919-5D573937B090}"/>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8535" y="635793"/>
            <a:ext cx="1060132" cy="740093"/>
          </a:xfrm>
          <a:prstGeom prst="rect">
            <a:avLst/>
          </a:prstGeom>
        </p:spPr>
      </p:pic>
      <p:sp>
        <p:nvSpPr>
          <p:cNvPr id="12" name="Rectangle 11">
            <a:extLst>
              <a:ext uri="{FF2B5EF4-FFF2-40B4-BE49-F238E27FC236}">
                <a16:creationId xmlns:a16="http://schemas.microsoft.com/office/drawing/2014/main" id="{A7894986-6026-4CF6-973A-E6ECDAE9302A}"/>
              </a:ext>
            </a:extLst>
          </p:cNvPr>
          <p:cNvSpPr/>
          <p:nvPr/>
        </p:nvSpPr>
        <p:spPr>
          <a:xfrm>
            <a:off x="155604" y="210314"/>
            <a:ext cx="7886543" cy="6324966"/>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797074" cy="4832092"/>
          </a:xfrm>
          <a:prstGeom prst="rect">
            <a:avLst/>
          </a:prstGeom>
          <a:noFill/>
        </p:spPr>
        <p:txBody>
          <a:bodyPr wrap="square" rtlCol="0">
            <a:spAutoFit/>
          </a:bodyPr>
          <a:lstStyle/>
          <a:p>
            <a:r>
              <a:rPr lang="en-GB" sz="2800" dirty="0">
                <a:latin typeface="Comic Sans MS" panose="030F0702030302020204" pitchFamily="66" charset="0"/>
              </a:rPr>
              <a:t>Each class has chaplains to help us to:</a:t>
            </a:r>
          </a:p>
          <a:p>
            <a:endParaRPr lang="en-GB" sz="2800" dirty="0">
              <a:latin typeface="Comic Sans MS" panose="030F0702030302020204" pitchFamily="66" charset="0"/>
            </a:endParaRPr>
          </a:p>
          <a:p>
            <a:pPr algn="ctr"/>
            <a:r>
              <a:rPr lang="en-GB" sz="2800" b="1" dirty="0">
                <a:solidFill>
                  <a:srgbClr val="0070C0"/>
                </a:solidFill>
                <a:latin typeface="Comic Sans MS" panose="030F0702030302020204" pitchFamily="66" charset="0"/>
              </a:rPr>
              <a:t>Live, Love and Learn Together</a:t>
            </a:r>
          </a:p>
          <a:p>
            <a:pPr algn="ctr"/>
            <a:r>
              <a:rPr lang="en-GB" sz="2800" b="1" dirty="0">
                <a:solidFill>
                  <a:srgbClr val="0070C0"/>
                </a:solidFill>
                <a:latin typeface="Comic Sans MS" panose="030F0702030302020204" pitchFamily="66" charset="0"/>
              </a:rPr>
              <a:t>Growing with God, in Knowledge and Faith.</a:t>
            </a:r>
          </a:p>
          <a:p>
            <a:endParaRPr lang="en-GB" sz="2800" dirty="0">
              <a:latin typeface="Comic Sans MS" panose="030F0702030302020204" pitchFamily="66" charset="0"/>
            </a:endParaRPr>
          </a:p>
          <a:p>
            <a:r>
              <a:rPr lang="en-GB" sz="2800" dirty="0">
                <a:latin typeface="Comic Sans MS" panose="030F0702030302020204" pitchFamily="66" charset="0"/>
              </a:rPr>
              <a:t>Each class has their own saint, when we celebrate their Feast Day.</a:t>
            </a:r>
          </a:p>
          <a:p>
            <a:endParaRPr lang="en-GB" sz="2800" dirty="0">
              <a:latin typeface="Comic Sans MS" panose="030F0702030302020204" pitchFamily="66" charset="0"/>
            </a:endParaRPr>
          </a:p>
          <a:p>
            <a:r>
              <a:rPr lang="en-GB" sz="2800" dirty="0">
                <a:latin typeface="Comic Sans MS" panose="030F0702030302020204" pitchFamily="66" charset="0"/>
              </a:rPr>
              <a:t>We also celebrate the Feasts of other Saints throughout the year.</a:t>
            </a:r>
          </a:p>
          <a:p>
            <a:endParaRPr lang="en-GB" sz="2800" dirty="0">
              <a:latin typeface="Comic Sans MS" panose="030F0702030302020204" pitchFamily="66" charset="0"/>
            </a:endParaRPr>
          </a:p>
        </p:txBody>
      </p:sp>
      <p:pic>
        <p:nvPicPr>
          <p:cNvPr id="6" name="Picture 5">
            <a:extLst>
              <a:ext uri="{FF2B5EF4-FFF2-40B4-BE49-F238E27FC236}">
                <a16:creationId xmlns:a16="http://schemas.microsoft.com/office/drawing/2014/main" id="{D05223FB-F640-46E2-B9A5-2B6EDDC4D870}"/>
              </a:ext>
            </a:extLst>
          </p:cNvPr>
          <p:cNvPicPr>
            <a:picLocks noChangeAspect="1"/>
          </p:cNvPicPr>
          <p:nvPr/>
        </p:nvPicPr>
        <p:blipFill>
          <a:blip r:embed="rId4"/>
          <a:stretch>
            <a:fillRect/>
          </a:stretch>
        </p:blipFill>
        <p:spPr>
          <a:xfrm>
            <a:off x="9138380" y="4073717"/>
            <a:ext cx="1533525" cy="1857375"/>
          </a:xfrm>
          <a:prstGeom prst="rect">
            <a:avLst/>
          </a:prstGeom>
        </p:spPr>
      </p:pic>
    </p:spTree>
    <p:extLst>
      <p:ext uri="{BB962C8B-B14F-4D97-AF65-F5344CB8AC3E}">
        <p14:creationId xmlns:p14="http://schemas.microsoft.com/office/powerpoint/2010/main" val="46410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FFFF00"/>
                </a:solidFill>
                <a:latin typeface="Comic Sans MS" panose="030F0702030302020204" pitchFamily="66" charset="0"/>
              </a:rPr>
              <a:t>GATHER</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pic>
        <p:nvPicPr>
          <p:cNvPr id="10" name="Graphic 2" descr="Candle">
            <a:extLst>
              <a:ext uri="{FF2B5EF4-FFF2-40B4-BE49-F238E27FC236}">
                <a16:creationId xmlns:a16="http://schemas.microsoft.com/office/drawing/2014/main" id="{CA1A0813-DFE5-4A8B-B919-5D573937B090}"/>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8535" y="635793"/>
            <a:ext cx="1060132" cy="740093"/>
          </a:xfrm>
          <a:prstGeom prst="rect">
            <a:avLst/>
          </a:prstGeom>
        </p:spPr>
      </p:pic>
      <p:sp>
        <p:nvSpPr>
          <p:cNvPr id="12" name="Rectangle 11">
            <a:extLst>
              <a:ext uri="{FF2B5EF4-FFF2-40B4-BE49-F238E27FC236}">
                <a16:creationId xmlns:a16="http://schemas.microsoft.com/office/drawing/2014/main" id="{A7894986-6026-4CF6-973A-E6ECDAE9302A}"/>
              </a:ext>
            </a:extLst>
          </p:cNvPr>
          <p:cNvSpPr/>
          <p:nvPr/>
        </p:nvSpPr>
        <p:spPr>
          <a:xfrm>
            <a:off x="155604" y="210314"/>
            <a:ext cx="7886543" cy="6324966"/>
          </a:xfrm>
          <a:prstGeom prst="rect">
            <a:avLst/>
          </a:prstGeom>
          <a:solidFill>
            <a:srgbClr val="BCE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797074" cy="5693866"/>
          </a:xfrm>
          <a:prstGeom prst="rect">
            <a:avLst/>
          </a:prstGeom>
          <a:noFill/>
        </p:spPr>
        <p:txBody>
          <a:bodyPr wrap="square" rtlCol="0">
            <a:spAutoFit/>
          </a:bodyPr>
          <a:lstStyle/>
          <a:p>
            <a:r>
              <a:rPr lang="en-GB" sz="2800" dirty="0">
                <a:latin typeface="Comic Sans MS" panose="030F0702030302020204" pitchFamily="66" charset="0"/>
              </a:rPr>
              <a:t>Oak                         St. Nicholas</a:t>
            </a: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Sycamore                St. Valentine</a:t>
            </a: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Ash                         St. Francis of Assisi </a:t>
            </a: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Hazel		      St. Vincent de Paul</a:t>
            </a: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Maple                       St. Oscar Romero</a:t>
            </a:r>
          </a:p>
        </p:txBody>
      </p:sp>
      <p:pic>
        <p:nvPicPr>
          <p:cNvPr id="6" name="Picture 5">
            <a:extLst>
              <a:ext uri="{FF2B5EF4-FFF2-40B4-BE49-F238E27FC236}">
                <a16:creationId xmlns:a16="http://schemas.microsoft.com/office/drawing/2014/main" id="{D05223FB-F640-46E2-B9A5-2B6EDDC4D870}"/>
              </a:ext>
            </a:extLst>
          </p:cNvPr>
          <p:cNvPicPr>
            <a:picLocks noChangeAspect="1"/>
          </p:cNvPicPr>
          <p:nvPr/>
        </p:nvPicPr>
        <p:blipFill>
          <a:blip r:embed="rId4"/>
          <a:stretch>
            <a:fillRect/>
          </a:stretch>
        </p:blipFill>
        <p:spPr>
          <a:xfrm>
            <a:off x="9138380" y="4073717"/>
            <a:ext cx="1533525" cy="1857375"/>
          </a:xfrm>
          <a:prstGeom prst="rect">
            <a:avLst/>
          </a:prstGeom>
        </p:spPr>
      </p:pic>
      <p:pic>
        <p:nvPicPr>
          <p:cNvPr id="14" name="Picture 13">
            <a:extLst>
              <a:ext uri="{FF2B5EF4-FFF2-40B4-BE49-F238E27FC236}">
                <a16:creationId xmlns:a16="http://schemas.microsoft.com/office/drawing/2014/main" id="{B95E2FED-3F3C-47D2-B070-57D0761BA43A}"/>
              </a:ext>
            </a:extLst>
          </p:cNvPr>
          <p:cNvPicPr/>
          <p:nvPr/>
        </p:nvPicPr>
        <p:blipFill>
          <a:blip r:embed="rId5"/>
          <a:stretch>
            <a:fillRect/>
          </a:stretch>
        </p:blipFill>
        <p:spPr>
          <a:xfrm>
            <a:off x="2208088" y="310606"/>
            <a:ext cx="1127303" cy="1390466"/>
          </a:xfrm>
          <a:prstGeom prst="rect">
            <a:avLst/>
          </a:prstGeom>
        </p:spPr>
      </p:pic>
      <p:pic>
        <p:nvPicPr>
          <p:cNvPr id="15" name="Picture 14">
            <a:extLst>
              <a:ext uri="{FF2B5EF4-FFF2-40B4-BE49-F238E27FC236}">
                <a16:creationId xmlns:a16="http://schemas.microsoft.com/office/drawing/2014/main" id="{17E50D73-BAF3-45C4-BD76-C26215CCEC52}"/>
              </a:ext>
            </a:extLst>
          </p:cNvPr>
          <p:cNvPicPr/>
          <p:nvPr/>
        </p:nvPicPr>
        <p:blipFill>
          <a:blip r:embed="rId6"/>
          <a:stretch>
            <a:fillRect/>
          </a:stretch>
        </p:blipFill>
        <p:spPr>
          <a:xfrm>
            <a:off x="6632318" y="961820"/>
            <a:ext cx="1127302" cy="1574682"/>
          </a:xfrm>
          <a:prstGeom prst="rect">
            <a:avLst/>
          </a:prstGeom>
        </p:spPr>
      </p:pic>
      <p:pic>
        <p:nvPicPr>
          <p:cNvPr id="16" name="Picture 15">
            <a:extLst>
              <a:ext uri="{FF2B5EF4-FFF2-40B4-BE49-F238E27FC236}">
                <a16:creationId xmlns:a16="http://schemas.microsoft.com/office/drawing/2014/main" id="{C9636D27-A2F9-4DC2-8296-1ED2360BA165}"/>
              </a:ext>
            </a:extLst>
          </p:cNvPr>
          <p:cNvPicPr/>
          <p:nvPr/>
        </p:nvPicPr>
        <p:blipFill>
          <a:blip r:embed="rId7"/>
          <a:stretch>
            <a:fillRect/>
          </a:stretch>
        </p:blipFill>
        <p:spPr>
          <a:xfrm>
            <a:off x="2208088" y="2035906"/>
            <a:ext cx="1155222" cy="1574682"/>
          </a:xfrm>
          <a:prstGeom prst="rect">
            <a:avLst/>
          </a:prstGeom>
        </p:spPr>
      </p:pic>
      <p:pic>
        <p:nvPicPr>
          <p:cNvPr id="17" name="Picture 16">
            <a:extLst>
              <a:ext uri="{FF2B5EF4-FFF2-40B4-BE49-F238E27FC236}">
                <a16:creationId xmlns:a16="http://schemas.microsoft.com/office/drawing/2014/main" id="{8F882EF8-364A-4959-AB04-F54B73597297}"/>
              </a:ext>
            </a:extLst>
          </p:cNvPr>
          <p:cNvPicPr/>
          <p:nvPr/>
        </p:nvPicPr>
        <p:blipFill>
          <a:blip r:embed="rId8"/>
          <a:stretch>
            <a:fillRect/>
          </a:stretch>
        </p:blipFill>
        <p:spPr>
          <a:xfrm>
            <a:off x="6803888" y="3429000"/>
            <a:ext cx="1155221" cy="1648866"/>
          </a:xfrm>
          <a:prstGeom prst="rect">
            <a:avLst/>
          </a:prstGeom>
        </p:spPr>
      </p:pic>
      <p:pic>
        <p:nvPicPr>
          <p:cNvPr id="18" name="Picture 17">
            <a:extLst>
              <a:ext uri="{FF2B5EF4-FFF2-40B4-BE49-F238E27FC236}">
                <a16:creationId xmlns:a16="http://schemas.microsoft.com/office/drawing/2014/main" id="{872FB835-F6D8-46AE-83C2-BC72E81327C7}"/>
              </a:ext>
            </a:extLst>
          </p:cNvPr>
          <p:cNvPicPr/>
          <p:nvPr/>
        </p:nvPicPr>
        <p:blipFill>
          <a:blip r:embed="rId9"/>
          <a:stretch>
            <a:fillRect/>
          </a:stretch>
        </p:blipFill>
        <p:spPr>
          <a:xfrm>
            <a:off x="2185599" y="5054407"/>
            <a:ext cx="1155220" cy="1390466"/>
          </a:xfrm>
          <a:prstGeom prst="rect">
            <a:avLst/>
          </a:prstGeom>
        </p:spPr>
      </p:pic>
    </p:spTree>
    <p:extLst>
      <p:ext uri="{BB962C8B-B14F-4D97-AF65-F5344CB8AC3E}">
        <p14:creationId xmlns:p14="http://schemas.microsoft.com/office/powerpoint/2010/main" val="361019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pic>
        <p:nvPicPr>
          <p:cNvPr id="5" name="Picture 4">
            <a:extLst>
              <a:ext uri="{FF2B5EF4-FFF2-40B4-BE49-F238E27FC236}">
                <a16:creationId xmlns:a16="http://schemas.microsoft.com/office/drawing/2014/main" id="{B31D82E5-F457-4763-B377-2A5293F3AF5B}"/>
              </a:ext>
            </a:extLst>
          </p:cNvPr>
          <p:cNvPicPr>
            <a:picLocks noChangeAspect="1"/>
          </p:cNvPicPr>
          <p:nvPr/>
        </p:nvPicPr>
        <p:blipFill>
          <a:blip r:embed="rId5"/>
          <a:stretch>
            <a:fillRect/>
          </a:stretch>
        </p:blipFill>
        <p:spPr>
          <a:xfrm>
            <a:off x="119809" y="502920"/>
            <a:ext cx="7830216" cy="5369967"/>
          </a:xfrm>
          <a:prstGeom prst="rect">
            <a:avLst/>
          </a:prstGeom>
        </p:spPr>
      </p:pic>
    </p:spTree>
    <p:extLst>
      <p:ext uri="{BB962C8B-B14F-4D97-AF65-F5344CB8AC3E}">
        <p14:creationId xmlns:p14="http://schemas.microsoft.com/office/powerpoint/2010/main" val="380390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sp>
        <p:nvSpPr>
          <p:cNvPr id="12" name="Rectangle 11">
            <a:extLst>
              <a:ext uri="{FF2B5EF4-FFF2-40B4-BE49-F238E27FC236}">
                <a16:creationId xmlns:a16="http://schemas.microsoft.com/office/drawing/2014/main" id="{A7894986-6026-4CF6-973A-E6ECDAE9302A}"/>
              </a:ext>
            </a:extLst>
          </p:cNvPr>
          <p:cNvSpPr/>
          <p:nvPr/>
        </p:nvSpPr>
        <p:spPr>
          <a:xfrm>
            <a:off x="91185" y="224586"/>
            <a:ext cx="7886543" cy="6324966"/>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674998" cy="5262979"/>
          </a:xfrm>
          <a:prstGeom prst="rect">
            <a:avLst/>
          </a:prstGeom>
          <a:noFill/>
        </p:spPr>
        <p:txBody>
          <a:bodyPr wrap="square" rtlCol="0">
            <a:spAutoFit/>
          </a:bodyPr>
          <a:lstStyle/>
          <a:p>
            <a:r>
              <a:rPr lang="en-GB" sz="2800" dirty="0">
                <a:latin typeface="Comic Sans MS" panose="030F0702030302020204" pitchFamily="66" charset="0"/>
              </a:rPr>
              <a:t>Last Sunday was the Feast Day of Saint Teresa of Calcutta.</a:t>
            </a:r>
          </a:p>
          <a:p>
            <a:endParaRPr lang="en-GB" sz="2800" dirty="0">
              <a:latin typeface="Comic Sans MS" panose="030F0702030302020204" pitchFamily="66" charset="0"/>
            </a:endParaRPr>
          </a:p>
          <a:p>
            <a:r>
              <a:rPr lang="en-GB" sz="2800" dirty="0">
                <a:latin typeface="Comic Sans MS" panose="030F0702030302020204" pitchFamily="66" charset="0"/>
              </a:rPr>
              <a:t>Five years ago, Mother Teresa was canonized, this means she became a saint.</a:t>
            </a:r>
          </a:p>
          <a:p>
            <a:endParaRPr lang="en-GB" sz="2800" dirty="0">
              <a:latin typeface="Comic Sans MS" panose="030F0702030302020204" pitchFamily="66" charset="0"/>
            </a:endParaRPr>
          </a:p>
          <a:p>
            <a:r>
              <a:rPr lang="en-GB" sz="2800" dirty="0">
                <a:latin typeface="Comic Sans MS" panose="030F0702030302020204" pitchFamily="66" charset="0"/>
              </a:rPr>
              <a:t>Forty – five years ago she was awarded the Nobel Peace Prize after dedicating her life to others.</a:t>
            </a:r>
          </a:p>
          <a:p>
            <a:endParaRPr lang="en-GB" sz="2800" dirty="0">
              <a:latin typeface="Comic Sans MS" panose="030F0702030302020204" pitchFamily="66" charset="0"/>
            </a:endParaRPr>
          </a:p>
          <a:p>
            <a:r>
              <a:rPr lang="en-GB" sz="2800" dirty="0">
                <a:latin typeface="Comic Sans MS" panose="030F0702030302020204" pitchFamily="66" charset="0"/>
              </a:rPr>
              <a:t>Saint Teresa is one such person who shone from the inside out.</a:t>
            </a: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spTree>
    <p:extLst>
      <p:ext uri="{BB962C8B-B14F-4D97-AF65-F5344CB8AC3E}">
        <p14:creationId xmlns:p14="http://schemas.microsoft.com/office/powerpoint/2010/main" val="50722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34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6E800-586C-4C4F-9936-AB358871E293}"/>
              </a:ext>
            </a:extLst>
          </p:cNvPr>
          <p:cNvPicPr>
            <a:picLocks noChangeAspect="1"/>
          </p:cNvPicPr>
          <p:nvPr/>
        </p:nvPicPr>
        <p:blipFill>
          <a:blip r:embed="rId2"/>
          <a:stretch>
            <a:fillRect/>
          </a:stretch>
        </p:blipFill>
        <p:spPr>
          <a:xfrm>
            <a:off x="509530" y="0"/>
            <a:ext cx="11172940" cy="6858000"/>
          </a:xfrm>
          <a:prstGeom prst="rect">
            <a:avLst/>
          </a:prstGeom>
        </p:spPr>
      </p:pic>
    </p:spTree>
    <p:extLst>
      <p:ext uri="{BB962C8B-B14F-4D97-AF65-F5344CB8AC3E}">
        <p14:creationId xmlns:p14="http://schemas.microsoft.com/office/powerpoint/2010/main" val="427365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5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A9640-FF03-454E-A2E1-B12CD5873EA3}"/>
              </a:ext>
            </a:extLst>
          </p:cNvPr>
          <p:cNvPicPr>
            <a:picLocks noChangeAspect="1"/>
          </p:cNvPicPr>
          <p:nvPr/>
        </p:nvPicPr>
        <p:blipFill>
          <a:blip r:embed="rId2"/>
          <a:stretch>
            <a:fillRect/>
          </a:stretch>
        </p:blipFill>
        <p:spPr>
          <a:xfrm>
            <a:off x="1097244" y="0"/>
            <a:ext cx="9997512" cy="6858000"/>
          </a:xfrm>
          <a:prstGeom prst="rect">
            <a:avLst/>
          </a:prstGeom>
        </p:spPr>
      </p:pic>
    </p:spTree>
    <p:extLst>
      <p:ext uri="{BB962C8B-B14F-4D97-AF65-F5344CB8AC3E}">
        <p14:creationId xmlns:p14="http://schemas.microsoft.com/office/powerpoint/2010/main" val="400254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16129"/>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B6EC605E-70EE-4D7C-AD41-2D48B842D8D8}"/>
              </a:ext>
            </a:extLst>
          </p:cNvPr>
          <p:cNvSpPr txBox="1"/>
          <p:nvPr/>
        </p:nvSpPr>
        <p:spPr>
          <a:xfrm>
            <a:off x="8256824" y="555756"/>
            <a:ext cx="3181843" cy="5509200"/>
          </a:xfrm>
          <a:prstGeom prst="rect">
            <a:avLst/>
          </a:prstGeom>
          <a:solidFill>
            <a:srgbClr val="9B58C8"/>
          </a:solidFill>
        </p:spPr>
        <p:txBody>
          <a:bodyPr wrap="square" rtlCol="0">
            <a:spAutoFit/>
          </a:bodyPr>
          <a:lstStyle/>
          <a:p>
            <a:r>
              <a:rPr lang="en-GB" sz="3200" dirty="0">
                <a:solidFill>
                  <a:srgbClr val="BCE292"/>
                </a:solidFill>
                <a:latin typeface="Comic Sans MS" panose="030F0702030302020204" pitchFamily="66" charset="0"/>
              </a:rPr>
              <a:t>LISTEN</a:t>
            </a:r>
          </a:p>
          <a:p>
            <a:pPr algn="ctr"/>
            <a:endParaRPr lang="en-GB" sz="3200" dirty="0">
              <a:solidFill>
                <a:schemeClr val="accent6">
                  <a:lumMod val="40000"/>
                  <a:lumOff val="60000"/>
                </a:schemeClr>
              </a:solidFill>
              <a:latin typeface="Comic Sans MS" panose="030F0702030302020204" pitchFamily="66" charset="0"/>
            </a:endParaRPr>
          </a:p>
          <a:p>
            <a:pPr algn="ctr"/>
            <a:r>
              <a:rPr lang="en-GB" sz="3200" dirty="0">
                <a:solidFill>
                  <a:schemeClr val="bg1"/>
                </a:solidFill>
                <a:latin typeface="Comic Sans MS" panose="030F0702030302020204" pitchFamily="66" charset="0"/>
              </a:rPr>
              <a:t>Tuesday</a:t>
            </a:r>
          </a:p>
          <a:p>
            <a:pPr algn="ctr"/>
            <a:r>
              <a:rPr lang="en-GB" sz="3200" dirty="0">
                <a:solidFill>
                  <a:schemeClr val="bg1"/>
                </a:solidFill>
                <a:latin typeface="Comic Sans MS" panose="030F0702030302020204" pitchFamily="66" charset="0"/>
              </a:rPr>
              <a:t>7</a:t>
            </a:r>
            <a:r>
              <a:rPr lang="en-GB" sz="3200" baseline="30000" dirty="0">
                <a:solidFill>
                  <a:schemeClr val="bg1"/>
                </a:solidFill>
                <a:latin typeface="Comic Sans MS" panose="030F0702030302020204" pitchFamily="66" charset="0"/>
              </a:rPr>
              <a:t>th</a:t>
            </a:r>
            <a:r>
              <a:rPr lang="en-GB" sz="3200" dirty="0">
                <a:solidFill>
                  <a:schemeClr val="bg1"/>
                </a:solidFill>
                <a:latin typeface="Comic Sans MS" panose="030F0702030302020204" pitchFamily="66" charset="0"/>
              </a:rPr>
              <a:t> September</a:t>
            </a:r>
          </a:p>
          <a:p>
            <a:pPr algn="ctr"/>
            <a:r>
              <a:rPr lang="en-GB" sz="3200" dirty="0">
                <a:solidFill>
                  <a:schemeClr val="bg1"/>
                </a:solidFill>
                <a:latin typeface="Comic Sans MS" panose="030F0702030302020204" pitchFamily="66" charset="0"/>
              </a:rPr>
              <a:t>Feast of</a:t>
            </a:r>
          </a:p>
          <a:p>
            <a:pPr algn="ctr"/>
            <a:r>
              <a:rPr lang="en-GB" sz="3200" dirty="0">
                <a:solidFill>
                  <a:schemeClr val="bg1"/>
                </a:solidFill>
                <a:latin typeface="Comic Sans MS" panose="030F0702030302020204" pitchFamily="66" charset="0"/>
              </a:rPr>
              <a:t>Saint Teresa of</a:t>
            </a:r>
          </a:p>
          <a:p>
            <a:pPr algn="ctr"/>
            <a:r>
              <a:rPr lang="en-GB" sz="3200" dirty="0">
                <a:solidFill>
                  <a:schemeClr val="bg1"/>
                </a:solidFill>
                <a:latin typeface="Comic Sans MS" panose="030F0702030302020204" pitchFamily="66" charset="0"/>
              </a:rPr>
              <a:t>Calcutta</a:t>
            </a: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a:p>
            <a:pPr algn="ctr"/>
            <a:endParaRPr lang="en-GB" sz="3200" dirty="0">
              <a:solidFill>
                <a:schemeClr val="bg1"/>
              </a:solidFill>
              <a:latin typeface="Comic Sans MS" panose="030F0702030302020204" pitchFamily="66" charset="0"/>
            </a:endParaRPr>
          </a:p>
        </p:txBody>
      </p:sp>
      <p:sp>
        <p:nvSpPr>
          <p:cNvPr id="12" name="Rectangle 11">
            <a:extLst>
              <a:ext uri="{FF2B5EF4-FFF2-40B4-BE49-F238E27FC236}">
                <a16:creationId xmlns:a16="http://schemas.microsoft.com/office/drawing/2014/main" id="{A7894986-6026-4CF6-973A-E6ECDAE9302A}"/>
              </a:ext>
            </a:extLst>
          </p:cNvPr>
          <p:cNvSpPr/>
          <p:nvPr/>
        </p:nvSpPr>
        <p:spPr>
          <a:xfrm>
            <a:off x="91185" y="224585"/>
            <a:ext cx="7886543" cy="6555641"/>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03627FE-F840-4BA6-A4D2-170623838F97}"/>
              </a:ext>
            </a:extLst>
          </p:cNvPr>
          <p:cNvSpPr txBox="1"/>
          <p:nvPr/>
        </p:nvSpPr>
        <p:spPr>
          <a:xfrm>
            <a:off x="148076" y="322720"/>
            <a:ext cx="7674998" cy="6555641"/>
          </a:xfrm>
          <a:prstGeom prst="rect">
            <a:avLst/>
          </a:prstGeom>
          <a:noFill/>
        </p:spPr>
        <p:txBody>
          <a:bodyPr wrap="square" rtlCol="0">
            <a:spAutoFit/>
          </a:bodyPr>
          <a:lstStyle/>
          <a:p>
            <a:r>
              <a:rPr lang="en-GB" sz="2800" dirty="0">
                <a:latin typeface="Comic Sans MS" panose="030F0702030302020204" pitchFamily="66" charset="0"/>
              </a:rPr>
              <a:t>In December, she left Ireland to travel to India, arriving in Kolkata on 6 January 1929 to teach in a girls' school.</a:t>
            </a:r>
          </a:p>
          <a:p>
            <a:r>
              <a:rPr lang="en-GB" sz="2800" dirty="0">
                <a:latin typeface="Comic Sans MS" panose="030F0702030302020204" pitchFamily="66" charset="0"/>
              </a:rPr>
              <a:t>From 1937, she became known as Mother Teresa, but it was a train ride on 10 September 1946 which would change her life forever.</a:t>
            </a:r>
          </a:p>
          <a:p>
            <a:r>
              <a:rPr lang="en-GB" sz="2800" dirty="0">
                <a:latin typeface="Comic Sans MS" panose="030F0702030302020204" pitchFamily="66" charset="0"/>
              </a:rPr>
              <a:t>It is on this journey that Mother Teresa said she received her "inspiration" to carry out what she described as the work of God, devoting herself to helping people who lived in the slums of Kolkata.</a:t>
            </a:r>
          </a:p>
          <a:p>
            <a:r>
              <a:rPr lang="en-GB" sz="2800" dirty="0">
                <a:latin typeface="Comic Sans MS" panose="030F0702030302020204" pitchFamily="66" charset="0"/>
              </a:rPr>
              <a:t>On 17 August 1948, she stepped out for the first time in her white and blue sari, for which she is now so well known.</a:t>
            </a:r>
          </a:p>
        </p:txBody>
      </p: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2"/>
          <a:stretch>
            <a:fillRect/>
          </a:stretch>
        </p:blipFill>
        <p:spPr>
          <a:xfrm>
            <a:off x="9074843" y="4266418"/>
            <a:ext cx="1833758" cy="1547367"/>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526" y="612740"/>
            <a:ext cx="1042634" cy="1168435"/>
          </a:xfrm>
          <a:prstGeom prst="rect">
            <a:avLst/>
          </a:prstGeom>
        </p:spPr>
      </p:pic>
    </p:spTree>
    <p:extLst>
      <p:ext uri="{BB962C8B-B14F-4D97-AF65-F5344CB8AC3E}">
        <p14:creationId xmlns:p14="http://schemas.microsoft.com/office/powerpoint/2010/main" val="344832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FCA8F7-D5DE-4B83-950E-DB0A69A10111}"/>
              </a:ext>
            </a:extLst>
          </p:cNvPr>
          <p:cNvPicPr>
            <a:picLocks noChangeAspect="1"/>
          </p:cNvPicPr>
          <p:nvPr/>
        </p:nvPicPr>
        <p:blipFill>
          <a:blip r:embed="rId2"/>
          <a:stretch>
            <a:fillRect/>
          </a:stretch>
        </p:blipFill>
        <p:spPr>
          <a:xfrm>
            <a:off x="243297" y="1111170"/>
            <a:ext cx="5610387" cy="1388571"/>
          </a:xfrm>
          <a:prstGeom prst="rect">
            <a:avLst/>
          </a:prstGeom>
        </p:spPr>
      </p:pic>
      <p:cxnSp>
        <p:nvCxnSpPr>
          <p:cNvPr id="87" name="Straight Connector 8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F640EF-64F1-49F2-9985-23704C8243B0}"/>
              </a:ext>
            </a:extLst>
          </p:cNvPr>
          <p:cNvPicPr>
            <a:picLocks noChangeAspect="1"/>
          </p:cNvPicPr>
          <p:nvPr/>
        </p:nvPicPr>
        <p:blipFill>
          <a:blip r:embed="rId3"/>
          <a:stretch>
            <a:fillRect/>
          </a:stretch>
        </p:blipFill>
        <p:spPr>
          <a:xfrm>
            <a:off x="6338315" y="1111171"/>
            <a:ext cx="6105569" cy="1312696"/>
          </a:xfrm>
          <a:prstGeom prst="rect">
            <a:avLst/>
          </a:prstGeom>
        </p:spPr>
      </p:pic>
      <p:cxnSp>
        <p:nvCxnSpPr>
          <p:cNvPr id="89" name="Straight Connector 8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C81264A-D92D-454D-ACCC-8CE4ECEB7C5C}"/>
              </a:ext>
            </a:extLst>
          </p:cNvPr>
          <p:cNvPicPr>
            <a:picLocks noChangeAspect="1"/>
          </p:cNvPicPr>
          <p:nvPr/>
        </p:nvPicPr>
        <p:blipFill>
          <a:blip r:embed="rId4"/>
          <a:stretch>
            <a:fillRect/>
          </a:stretch>
        </p:blipFill>
        <p:spPr>
          <a:xfrm>
            <a:off x="1984972" y="3671316"/>
            <a:ext cx="3012854" cy="2545862"/>
          </a:xfrm>
          <a:prstGeom prst="rect">
            <a:avLst/>
          </a:prstGeom>
        </p:spPr>
      </p:pic>
      <p:pic>
        <p:nvPicPr>
          <p:cNvPr id="14" name="Graphic 4" descr="Open Book">
            <a:extLst>
              <a:ext uri="{FF2B5EF4-FFF2-40B4-BE49-F238E27FC236}">
                <a16:creationId xmlns:a16="http://schemas.microsoft.com/office/drawing/2014/main" id="{11A17154-FDCE-4DEE-B78D-ED1F939BFA27}"/>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8051" y="3671316"/>
            <a:ext cx="2553469" cy="2553469"/>
          </a:xfrm>
          <a:prstGeom prst="rect">
            <a:avLst/>
          </a:prstGeom>
        </p:spPr>
      </p:pic>
    </p:spTree>
    <p:extLst>
      <p:ext uri="{BB962C8B-B14F-4D97-AF65-F5344CB8AC3E}">
        <p14:creationId xmlns:p14="http://schemas.microsoft.com/office/powerpoint/2010/main" val="2116105906"/>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TotalTime>
  <Words>700</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Nova Light</vt:lpstr>
      <vt:lpstr>Calibri</vt:lpstr>
      <vt:lpstr>Comic Sans MS</vt:lpstr>
      <vt:lpstr>Gill Sans MT</vt:lpstr>
      <vt:lpstr>Wingdings 2</vt:lpstr>
      <vt:lpstr>DividendVTI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Harris</dc:creator>
  <cp:lastModifiedBy>Elizabeth Harris</cp:lastModifiedBy>
  <cp:revision>28</cp:revision>
  <dcterms:created xsi:type="dcterms:W3CDTF">2021-05-20T18:34:42Z</dcterms:created>
  <dcterms:modified xsi:type="dcterms:W3CDTF">2021-09-28T21:25:42Z</dcterms:modified>
</cp:coreProperties>
</file>