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8" r:id="rId25"/>
    <p:sldId id="285" r:id="rId26"/>
    <p:sldId id="290" r:id="rId27"/>
    <p:sldId id="291" r:id="rId28"/>
    <p:sldId id="292" r:id="rId29"/>
    <p:sldId id="264" r:id="rId30"/>
  </p:sldIdLst>
  <p:sldSz cx="9144000" cy="6858000" type="screen4x3"/>
  <p:notesSz cx="6858000" cy="9144000"/>
  <p:embeddedFontLst>
    <p:embeddedFont>
      <p:font typeface="Sassoon Infant Md" panose="02000603050000020003" charset="0"/>
      <p:regular r:id="rId31"/>
    </p:embeddedFont>
    <p:embeddedFont>
      <p:font typeface="Tuffy" panose="020B0603060100000000" charset="0"/>
      <p:regular r:id="rId32"/>
      <p:bold r:id="rId33"/>
      <p:italic r:id="rId34"/>
      <p:boldItalic r:id="rId35"/>
    </p:embeddedFont>
    <p:embeddedFont>
      <p:font typeface="Twinkl" panose="020B0604020202020204" pitchFamily="2" charset="0"/>
      <p:regular r:id="rId36"/>
      <p:bold r:id="rId37"/>
    </p:embeddedFont>
    <p:embeddedFont>
      <p:font typeface="Twinkl SemiBold" pitchFamily="2" charset="0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6433" autoAdjust="0"/>
  </p:normalViewPr>
  <p:slideViewPr>
    <p:cSldViewPr snapToGrid="0" showGuides="1">
      <p:cViewPr varScale="1">
        <p:scale>
          <a:sx n="62" d="100"/>
          <a:sy n="62" d="100"/>
        </p:scale>
        <p:origin x="1308" y="56"/>
      </p:cViewPr>
      <p:guideLst>
        <p:guide orient="horz" pos="2183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561305" y="6450806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Mathematics</a:t>
            </a:r>
            <a:r>
              <a:rPr lang="en-AU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 | Year 2 | Number and Algebra | Fractions and Decimals | Fractions of a Shape or Set of Objects | Lesson 1 of 4: Shading Shapes</a:t>
            </a:r>
            <a:endParaRPr lang="en-GB" altLang="en-US" sz="800" dirty="0">
              <a:solidFill>
                <a:schemeClr val="bg1"/>
              </a:solidFill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/>
              <a:t>Mathematics</a:t>
            </a:r>
            <a:endParaRPr lang="en-GB" altLang="en-US" sz="5400" b="0" dirty="0"/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/>
              <a:t>Number and Algebra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386397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there in total?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1929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½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45909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shaded?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413" y="530147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Are the pieces the same size?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6108" y="3863972"/>
            <a:ext cx="3863546" cy="185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½ of 4 = 2.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pieces are the same size.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2 pieces out of 4 is the same as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½ (or 1 out of 2).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69" y="1960817"/>
            <a:ext cx="1200403" cy="125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5" t="13350" r="4698" b="69580"/>
          <a:stretch/>
        </p:blipFill>
        <p:spPr>
          <a:xfrm>
            <a:off x="3985167" y="2131362"/>
            <a:ext cx="1173666" cy="117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4" grpId="1"/>
      <p:bldP spid="12" grpId="0"/>
      <p:bldP spid="12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386397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there in total?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1929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½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45909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shaded?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413" y="530147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Are the pieces the same size?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6108" y="3863972"/>
            <a:ext cx="3863546" cy="185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shape has been divided into 2 pieces of the same size, but both of them are shaded.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This shape shows ½.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How could we make it show ½?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2958" y="4785003"/>
            <a:ext cx="96779" cy="128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52914" y="4718867"/>
            <a:ext cx="10933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3453" y="1904332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4" t="2742" r="16402" b="88885"/>
          <a:stretch/>
        </p:blipFill>
        <p:spPr>
          <a:xfrm>
            <a:off x="4018467" y="2402048"/>
            <a:ext cx="1090591" cy="5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4" grpId="1"/>
      <p:bldP spid="12" grpId="0"/>
      <p:bldP spid="12" grpId="1"/>
      <p:bldP spid="2" grpId="0"/>
      <p:bldP spid="5" grpId="0" animBg="1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2267" r="47072" b="83810"/>
          <a:stretch/>
        </p:blipFill>
        <p:spPr>
          <a:xfrm>
            <a:off x="3344485" y="2205226"/>
            <a:ext cx="2404767" cy="954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6397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there in total?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1929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½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45909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shaded?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413" y="530147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Are the pieces the same size?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6108" y="3863972"/>
            <a:ext cx="3863546" cy="185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pieces are the same size.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There are 8 pieces in total.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 have been shaded.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 is not ½ of 8.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This shape is not ½ shaded.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5278" y="1895853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9507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4" grpId="1"/>
      <p:bldP spid="12" grpId="0"/>
      <p:bldP spid="12" grpId="1"/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21236" r="46308" b="64932"/>
          <a:stretch/>
        </p:blipFill>
        <p:spPr>
          <a:xfrm>
            <a:off x="3355093" y="2221935"/>
            <a:ext cx="2409914" cy="948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6397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about now?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1929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½</a:t>
            </a:r>
            <a:endParaRPr lang="en-GB" sz="4000" dirty="0">
              <a:latin typeface="+mj-lt"/>
            </a:endParaRP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37685" r="46132" b="48483"/>
          <a:stretch/>
        </p:blipFill>
        <p:spPr>
          <a:xfrm>
            <a:off x="3367043" y="2218946"/>
            <a:ext cx="2409914" cy="948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54134" r="46132" b="32034"/>
          <a:stretch/>
        </p:blipFill>
        <p:spPr>
          <a:xfrm>
            <a:off x="3370447" y="2218946"/>
            <a:ext cx="2409914" cy="9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18006" r="69643" b="65110"/>
          <a:stretch/>
        </p:blipFill>
        <p:spPr>
          <a:xfrm>
            <a:off x="3959797" y="2209034"/>
            <a:ext cx="1259052" cy="1157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6397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there in total?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1929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½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45909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shaded?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413" y="530147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Are the pieces the same size?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6108" y="3863972"/>
            <a:ext cx="3863546" cy="185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 are 2 pieces in total and 1 of them is shaded.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But the pieces are not equal sizes so this is not ½.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3453" y="1904332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7669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4" grpId="1"/>
      <p:bldP spid="12" grpId="0"/>
      <p:bldP spid="12" grpId="1"/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36873" r="66692" b="45848"/>
          <a:stretch/>
        </p:blipFill>
        <p:spPr>
          <a:xfrm>
            <a:off x="2806558" y="2132872"/>
            <a:ext cx="1343610" cy="11849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4" t="18123" r="34473" b="64598"/>
          <a:stretch/>
        </p:blipFill>
        <p:spPr>
          <a:xfrm>
            <a:off x="4989941" y="2125660"/>
            <a:ext cx="1343610" cy="11849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6397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there in total?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1929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½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45909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shaded?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413" y="530147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Are the pieces the same size?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36108" y="3863972"/>
            <a:ext cx="3863546" cy="185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 are 6 pieces in each shape and 3 of them are shaded.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pieces are the same size.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3 is ½ of 6.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These </a:t>
            </a:r>
            <a:r>
              <a:rPr lang="en-GB">
                <a:solidFill>
                  <a:schemeClr val="tx1"/>
                </a:solidFill>
              </a:rPr>
              <a:t>shapes are </a:t>
            </a:r>
            <a:r>
              <a:rPr lang="en-GB" dirty="0">
                <a:solidFill>
                  <a:schemeClr val="tx1"/>
                </a:solidFill>
              </a:rPr>
              <a:t>½ shaded.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09" y="1833045"/>
            <a:ext cx="1200403" cy="1250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72" y="1833045"/>
            <a:ext cx="1200403" cy="12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4" grpId="1"/>
      <p:bldP spid="12" grpId="0"/>
      <p:bldP spid="12" grpId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3" t="55530" r="2486" b="16563"/>
          <a:stretch/>
        </p:blipFill>
        <p:spPr>
          <a:xfrm rot="5400000">
            <a:off x="5781917" y="3017195"/>
            <a:ext cx="339905" cy="19138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85808" r="58395" b="1074"/>
          <a:stretch/>
        </p:blipFill>
        <p:spPr>
          <a:xfrm>
            <a:off x="850367" y="4995772"/>
            <a:ext cx="1744169" cy="8996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5" t="36364" r="34395" b="44357"/>
          <a:stretch/>
        </p:blipFill>
        <p:spPr>
          <a:xfrm>
            <a:off x="3972765" y="4786778"/>
            <a:ext cx="1174218" cy="13221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8" t="59002" r="13655" b="18029"/>
          <a:stretch/>
        </p:blipFill>
        <p:spPr>
          <a:xfrm>
            <a:off x="6428661" y="4520399"/>
            <a:ext cx="1836793" cy="15752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4" t="34975" r="3688" b="47864"/>
          <a:stretch/>
        </p:blipFill>
        <p:spPr>
          <a:xfrm>
            <a:off x="7031933" y="2442027"/>
            <a:ext cx="1177030" cy="11769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85478" r="11459" b="1563"/>
          <a:stretch/>
        </p:blipFill>
        <p:spPr>
          <a:xfrm>
            <a:off x="2837429" y="3485315"/>
            <a:ext cx="1733669" cy="888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56866" r="59005" b="19939"/>
          <a:stretch/>
        </p:blipFill>
        <p:spPr>
          <a:xfrm>
            <a:off x="742831" y="2302571"/>
            <a:ext cx="1828800" cy="1590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7056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Which of these shapes have ¼ shaded?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55649" y="221611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do you know?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49" y="272656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Click the shapes to check.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56806" r="58841" b="20000"/>
          <a:stretch/>
        </p:blipFill>
        <p:spPr>
          <a:xfrm>
            <a:off x="753226" y="2299138"/>
            <a:ext cx="1828800" cy="15906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8" t="59028" r="13852" b="17778"/>
          <a:stretch/>
        </p:blipFill>
        <p:spPr>
          <a:xfrm>
            <a:off x="6426462" y="4524200"/>
            <a:ext cx="1828800" cy="15906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3" t="35001" r="3687" b="47892"/>
          <a:stretch/>
        </p:blipFill>
        <p:spPr>
          <a:xfrm>
            <a:off x="7032068" y="2445692"/>
            <a:ext cx="1178617" cy="11732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5" t="36390" r="34335" b="44269"/>
          <a:stretch/>
        </p:blipFill>
        <p:spPr>
          <a:xfrm>
            <a:off x="3970565" y="4786778"/>
            <a:ext cx="1178617" cy="13264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9" t="85416" r="11355" b="1468"/>
          <a:stretch/>
        </p:blipFill>
        <p:spPr>
          <a:xfrm>
            <a:off x="2834093" y="3479897"/>
            <a:ext cx="1740340" cy="899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t="85971" r="58309" b="913"/>
          <a:stretch/>
        </p:blipFill>
        <p:spPr>
          <a:xfrm>
            <a:off x="856862" y="5005307"/>
            <a:ext cx="1740340" cy="899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9" t="55594" r="2615" b="16466"/>
          <a:stretch/>
        </p:blipFill>
        <p:spPr>
          <a:xfrm rot="5400000">
            <a:off x="5782077" y="3011827"/>
            <a:ext cx="335311" cy="19162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942175" y="4144801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21510" r="16542" b="16771"/>
          <a:stretch/>
        </p:blipFill>
        <p:spPr>
          <a:xfrm>
            <a:off x="7810500" y="1657349"/>
            <a:ext cx="800100" cy="7715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9" t="21277" r="16354" b="17765"/>
          <a:stretch/>
        </p:blipFill>
        <p:spPr>
          <a:xfrm>
            <a:off x="7800975" y="3724274"/>
            <a:ext cx="809625" cy="7620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t="20578" r="16216" b="16178"/>
          <a:stretch/>
        </p:blipFill>
        <p:spPr>
          <a:xfrm>
            <a:off x="4562475" y="2981325"/>
            <a:ext cx="809626" cy="79057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564111" y="2727903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11039" y="4123689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21389" r="16553" b="16892"/>
          <a:stretch/>
        </p:blipFill>
        <p:spPr>
          <a:xfrm>
            <a:off x="1924050" y="1524000"/>
            <a:ext cx="8001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35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36306" r="34516" b="44440"/>
          <a:stretch/>
        </p:blipFill>
        <p:spPr>
          <a:xfrm>
            <a:off x="3979770" y="2045341"/>
            <a:ext cx="1172055" cy="13204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5727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shape has been divided into 4 pieces of the same size.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529944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not ¼ shaded.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650" y="45826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2 of the pieces are shaded.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3453" y="1904332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7382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56731" r="58917" b="20044"/>
          <a:stretch/>
        </p:blipFill>
        <p:spPr>
          <a:xfrm>
            <a:off x="3671575" y="1910404"/>
            <a:ext cx="1827643" cy="1592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5727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shape has been divided into 4 pieces of the same size.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529944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¼ shaded.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650" y="45826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1 of the pieces is shaded.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87" y="1830723"/>
            <a:ext cx="1200403" cy="12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0" t="58859" r="13973" b="17916"/>
          <a:stretch/>
        </p:blipFill>
        <p:spPr>
          <a:xfrm>
            <a:off x="3661847" y="1910404"/>
            <a:ext cx="1827643" cy="1592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5727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shape has been divided into 8 pieces of the same size.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514725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¼ of 8 = 2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650" y="450226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2 of the pieces are shaded.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87" y="1830723"/>
            <a:ext cx="1200403" cy="1250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5650" y="579224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¼ shaded.</a:t>
            </a:r>
          </a:p>
        </p:txBody>
      </p:sp>
    </p:spTree>
    <p:extLst>
      <p:ext uri="{BB962C8B-B14F-4D97-AF65-F5344CB8AC3E}">
        <p14:creationId xmlns:p14="http://schemas.microsoft.com/office/powerpoint/2010/main" val="11178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6" t="55597" r="2600" b="16516"/>
          <a:stretch/>
        </p:blipFill>
        <p:spPr>
          <a:xfrm rot="5400000">
            <a:off x="4413120" y="1749971"/>
            <a:ext cx="326493" cy="19125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5727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shape has been divided into 4 pieces.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529944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not ¼ shaded.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650" y="45826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The pieces are not equal.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3827" y="1904332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5756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85950" r="58178" b="1197"/>
          <a:stretch/>
        </p:blipFill>
        <p:spPr>
          <a:xfrm>
            <a:off x="3698634" y="2274623"/>
            <a:ext cx="1746731" cy="881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5727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shape has been divided into 8 pieces of the same size.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514725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¼ of 8 = 2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650" y="450226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4 of the pieces are shaded.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579224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not ¼ shaded.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3827" y="1904332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8794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85328" r="11428" b="1623"/>
          <a:stretch/>
        </p:blipFill>
        <p:spPr>
          <a:xfrm>
            <a:off x="3696511" y="2266544"/>
            <a:ext cx="1741251" cy="894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5727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shape has been divided into 8 pieces of the same size.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514725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¼ of 8 = 2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650" y="450226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2 of the pieces are shaded.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579224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¼ shaded.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50" y="1870907"/>
            <a:ext cx="1200403" cy="12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8" t="34832" r="3804" b="47863"/>
          <a:stretch/>
        </p:blipFill>
        <p:spPr>
          <a:xfrm>
            <a:off x="3978614" y="2110902"/>
            <a:ext cx="1186774" cy="1186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5727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shape has been divided into 16 pieces of the same size.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514725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¼ of 16 = 4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650" y="450226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4 of the pieces are shaded.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579224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¼ shaded.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93" y="1869216"/>
            <a:ext cx="1200403" cy="125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69646" r="3050" b="26241"/>
          <a:stretch/>
        </p:blipFill>
        <p:spPr>
          <a:xfrm>
            <a:off x="2273908" y="2570997"/>
            <a:ext cx="4601183" cy="282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386397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there in total?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50" y="45909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many pieces are shaded?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7413" y="530147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Are the pieces the same size?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4684" y="3863972"/>
            <a:ext cx="4038157" cy="1859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shape has been divided into 4 equal pieces.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2 of them are blue.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¼ (or 2 out of 4) of the shape is blue.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02" y="1995142"/>
            <a:ext cx="1200403" cy="12500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21125" y="5341906"/>
            <a:ext cx="96779" cy="128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406339" y="692159"/>
            <a:ext cx="196033" cy="28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678024" y="5260424"/>
            <a:ext cx="109330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3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0659" y="646421"/>
            <a:ext cx="1093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894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4" grpId="0"/>
      <p:bldP spid="74" grpId="1"/>
      <p:bldP spid="12" grpId="0"/>
      <p:bldP spid="12" grpId="1"/>
      <p:bldP spid="2" grpId="0"/>
      <p:bldP spid="15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36306" r="34516" b="44440"/>
          <a:stretch/>
        </p:blipFill>
        <p:spPr>
          <a:xfrm>
            <a:off x="3978119" y="4797967"/>
            <a:ext cx="1172055" cy="13204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t="85950" r="58178" b="1197"/>
          <a:stretch/>
        </p:blipFill>
        <p:spPr>
          <a:xfrm>
            <a:off x="1152090" y="5001346"/>
            <a:ext cx="1746731" cy="8814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85328" r="11428" b="1623"/>
          <a:stretch/>
        </p:blipFill>
        <p:spPr>
          <a:xfrm>
            <a:off x="3707104" y="3444035"/>
            <a:ext cx="1741251" cy="894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3" t="1525" r="12476" b="81366"/>
          <a:stretch/>
        </p:blipFill>
        <p:spPr>
          <a:xfrm>
            <a:off x="6611480" y="2387263"/>
            <a:ext cx="1177241" cy="11734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1" t="19678" r="5810" b="57063"/>
          <a:stretch/>
        </p:blipFill>
        <p:spPr>
          <a:xfrm>
            <a:off x="6240106" y="4499481"/>
            <a:ext cx="1831164" cy="15953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1" t="44639" r="5810" b="32102"/>
          <a:stretch/>
        </p:blipFill>
        <p:spPr>
          <a:xfrm>
            <a:off x="1058466" y="2167702"/>
            <a:ext cx="1831164" cy="1595337"/>
          </a:xfrm>
          <a:prstGeom prst="rect">
            <a:avLst/>
          </a:prstGeom>
        </p:spPr>
      </p:pic>
      <p:pic>
        <p:nvPicPr>
          <p:cNvPr id="36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478363" y="692159"/>
            <a:ext cx="235000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¼ </a:t>
            </a:r>
            <a:endParaRPr lang="en-GB" sz="40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06339" y="692159"/>
            <a:ext cx="196033" cy="286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370659" y="646421"/>
            <a:ext cx="1093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5650" y="1693315"/>
            <a:ext cx="7632700" cy="434749"/>
            <a:chOff x="755650" y="1693315"/>
            <a:chExt cx="7632700" cy="434749"/>
          </a:xfrm>
        </p:grpSpPr>
        <p:sp>
          <p:nvSpPr>
            <p:cNvPr id="7" name="Rectangle 6"/>
            <p:cNvSpPr/>
            <p:nvPr/>
          </p:nvSpPr>
          <p:spPr>
            <a:xfrm>
              <a:off x="755650" y="1705659"/>
              <a:ext cx="7632700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Which of these shapes have ¼ shaded?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91456" y="1774797"/>
              <a:ext cx="96779" cy="128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48355" y="1693315"/>
              <a:ext cx="10933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300" dirty="0"/>
                <a:t>2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21731" r="16667" b="16793"/>
          <a:stretch/>
        </p:blipFill>
        <p:spPr>
          <a:xfrm>
            <a:off x="2451370" y="2704289"/>
            <a:ext cx="807396" cy="7684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5" t="21703" r="16845" b="17599"/>
          <a:stretch/>
        </p:blipFill>
        <p:spPr>
          <a:xfrm>
            <a:off x="2431915" y="4231532"/>
            <a:ext cx="797668" cy="7587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t="21459" r="16711" b="18620"/>
          <a:stretch/>
        </p:blipFill>
        <p:spPr>
          <a:xfrm>
            <a:off x="5204297" y="4902739"/>
            <a:ext cx="797669" cy="7490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21387" r="15866" b="17915"/>
          <a:stretch/>
        </p:blipFill>
        <p:spPr>
          <a:xfrm>
            <a:off x="7801583" y="2694562"/>
            <a:ext cx="817123" cy="7587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21459" r="17167" b="17842"/>
          <a:stretch/>
        </p:blipFill>
        <p:spPr>
          <a:xfrm>
            <a:off x="7743217" y="4902739"/>
            <a:ext cx="778213" cy="7587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275911" y="3052241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5649" y="221611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do you know?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55649" y="272656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Click the shapes to check.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9" t="1394" r="12473" b="81301"/>
          <a:stretch/>
        </p:blipFill>
        <p:spPr>
          <a:xfrm>
            <a:off x="6601986" y="2376433"/>
            <a:ext cx="1186775" cy="118677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19693" r="5843" b="57105"/>
          <a:stretch/>
        </p:blipFill>
        <p:spPr>
          <a:xfrm>
            <a:off x="6242012" y="4501143"/>
            <a:ext cx="1829258" cy="15912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73310" r="54178" b="13796"/>
          <a:stretch/>
        </p:blipFill>
        <p:spPr>
          <a:xfrm>
            <a:off x="1147013" y="4998528"/>
            <a:ext cx="1742617" cy="884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8" t="44799" r="5843" b="31999"/>
          <a:stretch/>
        </p:blipFill>
        <p:spPr>
          <a:xfrm>
            <a:off x="1058466" y="2182878"/>
            <a:ext cx="1829258" cy="15912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9" t="72885" r="7229" b="14221"/>
          <a:stretch/>
        </p:blipFill>
        <p:spPr>
          <a:xfrm>
            <a:off x="3705738" y="3453319"/>
            <a:ext cx="1742617" cy="88425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25508" r="62721" b="55014"/>
          <a:stretch/>
        </p:blipFill>
        <p:spPr>
          <a:xfrm>
            <a:off x="3978119" y="4796558"/>
            <a:ext cx="1182508" cy="13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80567" r="74278" b="2412"/>
          <a:stretch/>
        </p:blipFill>
        <p:spPr>
          <a:xfrm>
            <a:off x="2850030" y="4861372"/>
            <a:ext cx="1157592" cy="1167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t="3122" r="70265" b="79999"/>
          <a:stretch/>
        </p:blipFill>
        <p:spPr>
          <a:xfrm>
            <a:off x="2860895" y="3296349"/>
            <a:ext cx="1167319" cy="1157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73901" r="49799" b="9078"/>
          <a:stretch/>
        </p:blipFill>
        <p:spPr>
          <a:xfrm>
            <a:off x="2870622" y="1713810"/>
            <a:ext cx="1157592" cy="1167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66289" y="683038"/>
            <a:ext cx="312906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Explain to Me</a:t>
            </a:r>
            <a:endParaRPr lang="en-GB" sz="4000" dirty="0">
              <a:latin typeface="+mj-lt"/>
            </a:endParaRPr>
          </a:p>
        </p:txBody>
      </p:sp>
      <p:pic>
        <p:nvPicPr>
          <p:cNvPr id="6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00093" y="2104012"/>
            <a:ext cx="142623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What is ½?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0093" y="3668906"/>
            <a:ext cx="142623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What is ¼?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1464" y="2143575"/>
            <a:ext cx="306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½ is one of two equal pieces.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81464" y="3642574"/>
            <a:ext cx="329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¼ is one of four equal pieces.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481464" y="5225336"/>
            <a:ext cx="3295699" cy="404333"/>
            <a:chOff x="4481464" y="5225336"/>
            <a:chExt cx="3295699" cy="404333"/>
          </a:xfrm>
        </p:grpSpPr>
        <p:sp>
          <p:nvSpPr>
            <p:cNvPr id="15" name="TextBox 14"/>
            <p:cNvSpPr txBox="1"/>
            <p:nvPr/>
          </p:nvSpPr>
          <p:spPr>
            <a:xfrm>
              <a:off x="4481464" y="5260337"/>
              <a:ext cx="3295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¼ is two of four equal pieces.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82431" y="5306818"/>
              <a:ext cx="96779" cy="128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39330" y="5225336"/>
              <a:ext cx="10933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300" dirty="0"/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00093" y="5226706"/>
            <a:ext cx="1426236" cy="429500"/>
            <a:chOff x="1000093" y="5226706"/>
            <a:chExt cx="1426236" cy="429500"/>
          </a:xfrm>
        </p:grpSpPr>
        <p:sp>
          <p:nvSpPr>
            <p:cNvPr id="9" name="Rectangle 8"/>
            <p:cNvSpPr/>
            <p:nvPr/>
          </p:nvSpPr>
          <p:spPr>
            <a:xfrm>
              <a:off x="1000093" y="5233801"/>
              <a:ext cx="1426236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r>
                <a:rPr lang="en-GB" dirty="0"/>
                <a:t>What is ¼?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69264" y="5308188"/>
              <a:ext cx="96779" cy="128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6163" y="5226706"/>
              <a:ext cx="10933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3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5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t="82402" r="25373" b="577"/>
          <a:stretch/>
        </p:blipFill>
        <p:spPr>
          <a:xfrm>
            <a:off x="3988339" y="4047797"/>
            <a:ext cx="1167319" cy="11673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8" t="73893" r="895" b="9086"/>
          <a:stretch/>
        </p:blipFill>
        <p:spPr>
          <a:xfrm>
            <a:off x="3988340" y="4047797"/>
            <a:ext cx="1167319" cy="11673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72073" y="673838"/>
            <a:ext cx="312906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Explain to Me</a:t>
            </a:r>
            <a:endParaRPr lang="en-GB" sz="4000" dirty="0">
              <a:latin typeface="+mj-lt"/>
            </a:endParaRPr>
          </a:p>
        </p:txBody>
      </p:sp>
      <p:pic>
        <p:nvPicPr>
          <p:cNvPr id="6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55650" y="17056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Which of these fractions are equivalent and why?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8861" y="2832652"/>
            <a:ext cx="72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½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728792" y="2832652"/>
            <a:ext cx="72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¼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273826" y="2832652"/>
            <a:ext cx="72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¼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912352" y="2928638"/>
            <a:ext cx="123335" cy="28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834960" y="2811395"/>
            <a:ext cx="1093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+mj-lt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3912" y="5439077"/>
            <a:ext cx="7156175" cy="710489"/>
            <a:chOff x="993912" y="5439077"/>
            <a:chExt cx="7156175" cy="710489"/>
          </a:xfrm>
        </p:grpSpPr>
        <p:sp>
          <p:nvSpPr>
            <p:cNvPr id="24" name="Rectangle 23"/>
            <p:cNvSpPr/>
            <p:nvPr/>
          </p:nvSpPr>
          <p:spPr>
            <a:xfrm>
              <a:off x="993912" y="5450162"/>
              <a:ext cx="7156175" cy="699404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½ and ¼ are equivalent because 2 out of 4 pieces (¼) is equal to 1 out of 2 pieces (½).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49735" y="5520559"/>
              <a:ext cx="96779" cy="128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6634" y="5439077"/>
              <a:ext cx="10933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300" dirty="0"/>
                <a:t>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81790" y="5523406"/>
              <a:ext cx="96779" cy="1284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8689" y="5441924"/>
              <a:ext cx="10933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300" dirty="0"/>
                <a:t>2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1667535" y="2852108"/>
            <a:ext cx="790698" cy="7906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578670" y="2852108"/>
            <a:ext cx="790698" cy="79069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6285 -1.4814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7552 -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find fractions of a shape.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dirty="0"/>
              <a:t>I can explain what ½, ¼ and − are. </a:t>
            </a:r>
          </a:p>
          <a:p>
            <a:pPr fontAlgn="base">
              <a:spcAft>
                <a:spcPct val="0"/>
              </a:spcAft>
            </a:pPr>
            <a:r>
              <a:rPr lang="en-GB" dirty="0"/>
              <a:t>I can find ½, ¼, and − of a shape.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69124" y="3891325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5494" y="4047822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7621" y="3664254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6821" y="3521993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6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 can find fractions of a shape.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dirty="0"/>
              <a:t>I can explain what ½, ¼ and − are. </a:t>
            </a:r>
          </a:p>
          <a:p>
            <a:pPr fontAlgn="base">
              <a:spcAft>
                <a:spcPct val="0"/>
              </a:spcAft>
            </a:pPr>
            <a:r>
              <a:rPr lang="en-GB" dirty="0"/>
              <a:t>I can find ½, ¼, and − of a shape.</a:t>
            </a:r>
            <a:endParaRPr lang="en-GB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69124" y="3891325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5494" y="4047822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7621" y="3664254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6821" y="3521993"/>
            <a:ext cx="90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₂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66516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What number is represented here?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9688" y="697112"/>
            <a:ext cx="58846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Halves on a Number Line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745125" y="4409888"/>
            <a:ext cx="762570" cy="578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1896131" y="4409888"/>
            <a:ext cx="762570" cy="578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3047137" y="4409888"/>
            <a:ext cx="762570" cy="578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6500155" y="4409888"/>
            <a:ext cx="762570" cy="578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4198143" y="4409888"/>
            <a:ext cx="762570" cy="578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4773645" y="5020923"/>
            <a:ext cx="762570" cy="578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3622639" y="5020923"/>
            <a:ext cx="762570" cy="578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2471633" y="5020923"/>
            <a:ext cx="762570" cy="578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1320627" y="5020923"/>
            <a:ext cx="762570" cy="5789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5924651" y="5020923"/>
            <a:ext cx="762570" cy="578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7651159" y="4409888"/>
            <a:ext cx="762570" cy="5789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7075657" y="5020923"/>
            <a:ext cx="762570" cy="5789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2"/>
          <a:stretch/>
        </p:blipFill>
        <p:spPr>
          <a:xfrm>
            <a:off x="5349149" y="4409888"/>
            <a:ext cx="762570" cy="57897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446218" y="2911376"/>
            <a:ext cx="6283048" cy="684321"/>
            <a:chOff x="1446218" y="2911376"/>
            <a:chExt cx="6283048" cy="684321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518343" y="3059623"/>
              <a:ext cx="6079386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29895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97729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43462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957029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70596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384163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446218" y="3166988"/>
              <a:ext cx="167296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5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59792" y="3166988"/>
              <a:ext cx="167296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73373" y="3135404"/>
              <a:ext cx="167296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7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86940" y="3168817"/>
              <a:ext cx="167296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00507" y="3167332"/>
              <a:ext cx="167296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9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66191" y="3173292"/>
              <a:ext cx="263075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10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762476" y="359767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Where would you place it on the number line?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1212" y="2016423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6½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3266847" y="2666157"/>
            <a:ext cx="167023" cy="33719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3146085" y="3043478"/>
            <a:ext cx="408321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6½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66516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What number is represented here?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9688" y="697112"/>
            <a:ext cx="58846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Halves on a Number Line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62476" y="359767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Where would you place it on the number line?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1212" y="2016423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4½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5997260" y="2677124"/>
            <a:ext cx="167023" cy="33719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446218" y="2911376"/>
            <a:ext cx="6283048" cy="667230"/>
            <a:chOff x="1446218" y="2911376"/>
            <a:chExt cx="6283048" cy="66723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518343" y="3059623"/>
              <a:ext cx="6079386" cy="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29895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597729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552507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563813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75119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586425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446218" y="3149897"/>
              <a:ext cx="167296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466191" y="3156201"/>
              <a:ext cx="263075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541201" y="2911376"/>
              <a:ext cx="0" cy="29649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867412" y="3053319"/>
            <a:ext cx="408321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4½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1155812" y="4142543"/>
            <a:ext cx="906343" cy="104598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1893810" y="5251638"/>
            <a:ext cx="906343" cy="104598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2637000" y="4142543"/>
            <a:ext cx="906343" cy="10459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3405769" y="5251638"/>
            <a:ext cx="906343" cy="104598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4118188" y="4142543"/>
            <a:ext cx="906343" cy="104598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4917729" y="5251638"/>
            <a:ext cx="906343" cy="104598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5599376" y="4142543"/>
            <a:ext cx="906343" cy="10459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6398917" y="5251638"/>
            <a:ext cx="906343" cy="10459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7080563" y="4142543"/>
            <a:ext cx="906343" cy="10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665165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What number is represented here?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9688" y="697112"/>
            <a:ext cx="58846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Halves on a Number Line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62476" y="373441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Where would you place it on the number line?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51212" y="2016423"/>
            <a:ext cx="7632700" cy="57629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18343" y="3059623"/>
            <a:ext cx="6079386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9895" y="2911376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7729" y="2911376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63813" y="2911376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80772" y="2911376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46218" y="3175539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66191" y="3160954"/>
            <a:ext cx="26307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046854" y="2911376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876609" y="2526607"/>
            <a:ext cx="408321" cy="1067051"/>
            <a:chOff x="5876609" y="1928397"/>
            <a:chExt cx="408321" cy="1067051"/>
          </a:xfrm>
        </p:grpSpPr>
        <p:sp>
          <p:nvSpPr>
            <p:cNvPr id="40" name="Down Arrow 39"/>
            <p:cNvSpPr/>
            <p:nvPr/>
          </p:nvSpPr>
          <p:spPr>
            <a:xfrm>
              <a:off x="5989408" y="1928397"/>
              <a:ext cx="167023" cy="337197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76609" y="2573043"/>
              <a:ext cx="408321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6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762476" y="4262874"/>
            <a:ext cx="846977" cy="9774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1166619" y="5324719"/>
            <a:ext cx="846977" cy="9774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2036799" y="4262874"/>
            <a:ext cx="846977" cy="9774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2442935" y="5324719"/>
            <a:ext cx="846977" cy="97746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3311122" y="4262874"/>
            <a:ext cx="846977" cy="9774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3719251" y="5324719"/>
            <a:ext cx="846977" cy="9774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4585445" y="4262874"/>
            <a:ext cx="846977" cy="97746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4995567" y="5324719"/>
            <a:ext cx="846977" cy="9774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5859768" y="4262874"/>
            <a:ext cx="846977" cy="9774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6271883" y="5324719"/>
            <a:ext cx="846977" cy="9774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7134090" y="4262874"/>
            <a:ext cx="846977" cy="9774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94"/>
          <a:stretch/>
        </p:blipFill>
        <p:spPr>
          <a:xfrm>
            <a:off x="7548199" y="5324719"/>
            <a:ext cx="846977" cy="97746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126180" y="3486391"/>
            <a:ext cx="7632700" cy="422405"/>
          </a:xfrm>
          <a:prstGeom prst="rect">
            <a:avLst/>
          </a:prstGeom>
          <a:noFill/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Ali eats 3 halves, what number is represented now?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601172" y="2677647"/>
            <a:ext cx="408321" cy="782884"/>
            <a:chOff x="3601172" y="2677647"/>
            <a:chExt cx="408321" cy="782884"/>
          </a:xfrm>
        </p:grpSpPr>
        <p:sp>
          <p:nvSpPr>
            <p:cNvPr id="36" name="Down Arrow 35"/>
            <p:cNvSpPr/>
            <p:nvPr/>
          </p:nvSpPr>
          <p:spPr>
            <a:xfrm>
              <a:off x="3722648" y="2677647"/>
              <a:ext cx="167023" cy="337197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01172" y="3038126"/>
              <a:ext cx="408321" cy="422405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dirty="0"/>
                <a:t>4½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132327" y="1973979"/>
            <a:ext cx="879346" cy="64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4½</a:t>
            </a:r>
            <a:r>
              <a:rPr lang="en-GB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33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9" grpId="0"/>
      <p:bldP spid="39" grpId="1"/>
      <p:bldP spid="35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0963" y="130174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Where will the arrow point if there are an even number of halves?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9688" y="697112"/>
            <a:ext cx="58846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Halves on a Number Line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518343" y="2965509"/>
            <a:ext cx="6079386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9895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7729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26711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9323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46218" y="3062547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66191" y="3082146"/>
            <a:ext cx="26307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878303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04099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00915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52507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75119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23527" y="281726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120449" y="3042557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94680" y="3046512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468857" y="3042557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43034" y="3041133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819288" y="3042240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91441" y="3053726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69349" y="3045250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37098" y="3041132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>
            <a:off x="2252694" y="4876814"/>
            <a:ext cx="688560" cy="14219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 flipH="1">
            <a:off x="790716" y="3659464"/>
            <a:ext cx="687575" cy="14219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>
            <a:off x="4014649" y="4876814"/>
            <a:ext cx="688560" cy="14219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 flipH="1">
            <a:off x="2552671" y="3659464"/>
            <a:ext cx="687575" cy="14219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>
            <a:off x="5825199" y="4876814"/>
            <a:ext cx="688560" cy="14219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 flipH="1">
            <a:off x="4363221" y="3659464"/>
            <a:ext cx="687575" cy="142196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>
            <a:off x="7634764" y="4876814"/>
            <a:ext cx="688560" cy="142196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 flipH="1">
            <a:off x="6172786" y="3659464"/>
            <a:ext cx="687575" cy="1421961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753838" y="218728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Why does this happen?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53838" y="373241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Does this always happen with an even number of halves?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60963" y="1744517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The arrow will point straight at a number.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3468936" y="2616398"/>
            <a:ext cx="167023" cy="33719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0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3767 0.0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04879 -0.09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3767 0.0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4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879 -0.09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3767 0.08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42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4878 -0.0928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3767 0.0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42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4879 -0.092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0963" y="1301748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Where will the arrow point if there are an odd number of halves?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9688" y="697112"/>
            <a:ext cx="5884624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Halves on a Number Line</a:t>
            </a:r>
            <a:endParaRPr lang="en-GB" sz="4000" dirty="0">
              <a:latin typeface="+mj-lt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1518343" y="2941379"/>
            <a:ext cx="6079386" cy="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9895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7729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26711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9323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46218" y="3038417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66191" y="3058016"/>
            <a:ext cx="26307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10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878303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04099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00915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552507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75119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923527" y="2793132"/>
            <a:ext cx="0" cy="29649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120449" y="3018427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94680" y="3022382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468857" y="3018427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143034" y="3017003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819288" y="3018110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91441" y="3029596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69349" y="3021120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837098" y="3017002"/>
            <a:ext cx="16729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>
            <a:off x="3091576" y="4876814"/>
            <a:ext cx="688560" cy="14219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 flipH="1">
            <a:off x="2125255" y="3950025"/>
            <a:ext cx="687575" cy="14219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>
            <a:off x="4853531" y="4876814"/>
            <a:ext cx="688560" cy="142196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 flipH="1">
            <a:off x="3887210" y="3950025"/>
            <a:ext cx="687575" cy="14219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/>
          <a:stretch/>
        </p:blipFill>
        <p:spPr>
          <a:xfrm flipH="1">
            <a:off x="5697760" y="3950025"/>
            <a:ext cx="687575" cy="1421961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753838" y="212567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Why does this happen?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53838" y="373241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Does this always happen with an odd number of halves?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60963" y="168831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The arrow will point half way between two numbers.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2457701" y="2577752"/>
            <a:ext cx="167023" cy="33719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2336065" y="3021983"/>
            <a:ext cx="408321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2½</a:t>
            </a:r>
          </a:p>
        </p:txBody>
      </p:sp>
    </p:spTree>
    <p:extLst>
      <p:ext uri="{BB962C8B-B14F-4D97-AF65-F5344CB8AC3E}">
        <p14:creationId xmlns:p14="http://schemas.microsoft.com/office/powerpoint/2010/main" val="36519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L 0.03767 0.0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42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4878 -0.09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3768 0.084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423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4879 -0.092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3767 0.084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39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18006" r="69643" b="65110"/>
          <a:stretch/>
        </p:blipFill>
        <p:spPr>
          <a:xfrm>
            <a:off x="3970244" y="4845311"/>
            <a:ext cx="1259052" cy="1157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t="17731" r="69663" b="65106"/>
          <a:stretch/>
        </p:blipFill>
        <p:spPr>
          <a:xfrm>
            <a:off x="3964701" y="4826140"/>
            <a:ext cx="1264595" cy="1177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36873" r="66692" b="45848"/>
          <a:stretch/>
        </p:blipFill>
        <p:spPr>
          <a:xfrm>
            <a:off x="1015839" y="2124727"/>
            <a:ext cx="1343610" cy="11849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37021" r="66686" b="45952"/>
          <a:stretch/>
        </p:blipFill>
        <p:spPr>
          <a:xfrm>
            <a:off x="1018297" y="2132782"/>
            <a:ext cx="1340878" cy="11676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6" t="18290" r="34540" b="64826"/>
          <a:stretch/>
        </p:blipFill>
        <p:spPr>
          <a:xfrm>
            <a:off x="6745968" y="2142598"/>
            <a:ext cx="1336352" cy="11578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3" t="13325" r="4835" b="69795"/>
          <a:stretch/>
        </p:blipFill>
        <p:spPr>
          <a:xfrm>
            <a:off x="6834882" y="4432551"/>
            <a:ext cx="1161731" cy="1157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70565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Which of these shapes have ½ shaded?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8363" y="692159"/>
            <a:ext cx="219290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Finding ½</a:t>
            </a:r>
            <a:endParaRPr lang="en-GB" sz="4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5649" y="221611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How do you know?</a:t>
            </a:r>
          </a:p>
        </p:txBody>
      </p:sp>
      <p:pic>
        <p:nvPicPr>
          <p:cNvPr id="36" name="Talking Partn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04" t="2742" r="16402" b="88885"/>
          <a:stretch/>
        </p:blipFill>
        <p:spPr>
          <a:xfrm>
            <a:off x="4026704" y="3442889"/>
            <a:ext cx="1090591" cy="5742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2267" r="47072" b="83810"/>
          <a:stretch/>
        </p:blipFill>
        <p:spPr>
          <a:xfrm>
            <a:off x="962446" y="4635267"/>
            <a:ext cx="2404767" cy="9549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5649" y="272656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Click the shapes to check.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21093" r="17102" b="16426"/>
          <a:stretch/>
        </p:blipFill>
        <p:spPr>
          <a:xfrm>
            <a:off x="7600950" y="3629025"/>
            <a:ext cx="790576" cy="781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t="20948" r="16308" b="17332"/>
          <a:stretch/>
        </p:blipFill>
        <p:spPr>
          <a:xfrm>
            <a:off x="7600950" y="1419224"/>
            <a:ext cx="800100" cy="7715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t="19356" r="16738" b="17400"/>
          <a:stretch/>
        </p:blipFill>
        <p:spPr>
          <a:xfrm>
            <a:off x="1885950" y="1419224"/>
            <a:ext cx="809625" cy="7905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92261" y="2937766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3351" y="4060481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27708" y="3830575"/>
            <a:ext cx="679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×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5" t="2837" r="16394" b="88925"/>
          <a:stretch/>
        </p:blipFill>
        <p:spPr>
          <a:xfrm>
            <a:off x="4022148" y="3452136"/>
            <a:ext cx="1094279" cy="5649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9" t="18155" r="34479" b="64691"/>
          <a:stretch/>
        </p:blipFill>
        <p:spPr>
          <a:xfrm>
            <a:off x="6736410" y="2133247"/>
            <a:ext cx="1345910" cy="11764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9" t="13191" r="4684" b="69655"/>
          <a:stretch/>
        </p:blipFill>
        <p:spPr>
          <a:xfrm>
            <a:off x="6834882" y="4421529"/>
            <a:ext cx="1165803" cy="11764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2411" r="47073" b="83718"/>
          <a:stretch/>
        </p:blipFill>
        <p:spPr>
          <a:xfrm>
            <a:off x="968445" y="4644507"/>
            <a:ext cx="2398768" cy="9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74" grpId="0"/>
      <p:bldP spid="18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832</TotalTime>
  <Words>1011</Words>
  <Application>Microsoft Office PowerPoint</Application>
  <PresentationFormat>On-screen Show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Twinkl SemiBold</vt:lpstr>
      <vt:lpstr>Twinkl</vt:lpstr>
      <vt:lpstr>Sassoon Infant Md</vt:lpstr>
      <vt:lpstr>Tuffy</vt:lpstr>
      <vt:lpstr>1_Office Theme</vt:lpstr>
      <vt:lpstr>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Elizabeth Harris</cp:lastModifiedBy>
  <cp:revision>106</cp:revision>
  <dcterms:created xsi:type="dcterms:W3CDTF">2016-09-27T11:04:03Z</dcterms:created>
  <dcterms:modified xsi:type="dcterms:W3CDTF">2020-04-02T21:38:08Z</dcterms:modified>
</cp:coreProperties>
</file>