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1"/>
  </p:notesMasterIdLst>
  <p:handoutMasterIdLst>
    <p:handoutMasterId r:id="rId12"/>
  </p:handoutMasterIdLst>
  <p:sldIdLst>
    <p:sldId id="281" r:id="rId2"/>
    <p:sldId id="258" r:id="rId3"/>
    <p:sldId id="273" r:id="rId4"/>
    <p:sldId id="274" r:id="rId5"/>
    <p:sldId id="275" r:id="rId6"/>
    <p:sldId id="276" r:id="rId7"/>
    <p:sldId id="277" r:id="rId8"/>
    <p:sldId id="278" r:id="rId9"/>
    <p:sldId id="279" r:id="rId10"/>
  </p:sldIdLst>
  <p:sldSz cx="9144000" cy="6858000" type="screen4x3"/>
  <p:notesSz cx="6858000" cy="9144000"/>
  <p:embeddedFontLst>
    <p:embeddedFont>
      <p:font typeface="Twinkl" panose="020B0604020202020204" charset="0"/>
      <p:regular r:id="rId13"/>
      <p:bold r:id="rId14"/>
    </p:embeddedFont>
    <p:embeddedFont>
      <p:font typeface="Roboto" panose="020B0604020202020204" charset="0"/>
      <p:regular r:id="rId15"/>
      <p:bold r:id="rId16"/>
      <p:italic r:id="rId17"/>
      <p:boldItalic r:id="rId18"/>
    </p:embeddedFont>
    <p:embeddedFont>
      <p:font typeface="Calibri" panose="020F0502020204030204" pitchFamily="34" charset="0"/>
      <p:regular r:id="rId19"/>
      <p:bold r:id="rId20"/>
      <p:italic r:id="rId21"/>
      <p:boldItalic r:id="rId22"/>
    </p:embeddedFont>
    <p:embeddedFont>
      <p:font typeface="Sassoon Infant Rg" panose="02000503030000020003" charset="0"/>
      <p:regular r:id="rId23"/>
      <p:bold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D96D"/>
    <a:srgbClr val="009285"/>
    <a:srgbClr val="6CBA86"/>
    <a:srgbClr val="18A0DB"/>
    <a:srgbClr val="DE1E5A"/>
    <a:srgbClr val="BC0105"/>
    <a:srgbClr val="4DB1E3"/>
    <a:srgbClr val="80C1EB"/>
    <a:srgbClr val="ACDDF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0" autoAdjust="0"/>
    <p:restoredTop sz="94660"/>
  </p:normalViewPr>
  <p:slideViewPr>
    <p:cSldViewPr snapToGrid="0" showGuides="1">
      <p:cViewPr varScale="1">
        <p:scale>
          <a:sx n="74" d="100"/>
          <a:sy n="74" d="100"/>
        </p:scale>
        <p:origin x="1086" y="66"/>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21/06/2020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21/06/2020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8328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6624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 id="2147483668" r:id="rId6"/>
    <p:sldLayoutId id="2147483669" r:id="rId7"/>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984375" y="1328738"/>
            <a:ext cx="6340475"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just">
              <a:buNone/>
            </a:pPr>
            <a:r>
              <a:rPr lang="en-GB" sz="1600" dirty="0">
                <a:latin typeface="Roboto" panose="02000000000000000000" pitchFamily="2" charset="0"/>
                <a:ea typeface="Roboto" panose="02000000000000000000" pitchFamily="2" charset="0"/>
              </a:rPr>
              <a:t>This interactive PowerPoint tells the story of the ‘Less Than Monkey,’ who is stealing animals from the zoo. Ask your child to tell you what is one less than the total to see how many animals </a:t>
            </a:r>
            <a:br>
              <a:rPr lang="en-GB" sz="1600" dirty="0">
                <a:latin typeface="Roboto" panose="02000000000000000000" pitchFamily="2" charset="0"/>
                <a:ea typeface="Roboto" panose="02000000000000000000" pitchFamily="2" charset="0"/>
              </a:rPr>
            </a:br>
            <a:r>
              <a:rPr lang="en-GB" sz="1600" dirty="0">
                <a:latin typeface="Roboto" panose="02000000000000000000" pitchFamily="2" charset="0"/>
                <a:ea typeface="Roboto" panose="02000000000000000000" pitchFamily="2" charset="0"/>
              </a:rPr>
              <a:t>are left.</a:t>
            </a:r>
          </a:p>
        </p:txBody>
      </p:sp>
      <p:sp>
        <p:nvSpPr>
          <p:cNvPr id="3" name="TextBox 2"/>
          <p:cNvSpPr txBox="1">
            <a:spLocks noChangeArrowheads="1"/>
          </p:cNvSpPr>
          <p:nvPr/>
        </p:nvSpPr>
        <p:spPr bwMode="auto">
          <a:xfrm>
            <a:off x="1984375" y="3441700"/>
            <a:ext cx="6340475"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buNone/>
            </a:pPr>
            <a:r>
              <a:rPr lang="en-GB" sz="1600" dirty="0">
                <a:latin typeface="Roboto" panose="02000000000000000000" pitchFamily="2" charset="0"/>
                <a:ea typeface="Roboto" panose="02000000000000000000" pitchFamily="2" charset="0"/>
              </a:rPr>
              <a:t>This PowerPoint is an engaging way of encouraging your child to practise the skill of taking one away from a given number, the first steps of subtraction. It also includes a number line as a visual aid.</a:t>
            </a:r>
          </a:p>
        </p:txBody>
      </p:sp>
      <p:sp>
        <p:nvSpPr>
          <p:cNvPr id="4" name="TextBox 3"/>
          <p:cNvSpPr txBox="1">
            <a:spLocks noChangeArrowheads="1"/>
          </p:cNvSpPr>
          <p:nvPr/>
        </p:nvSpPr>
        <p:spPr bwMode="auto">
          <a:xfrm>
            <a:off x="1984375" y="5478463"/>
            <a:ext cx="6340475"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buNone/>
            </a:pPr>
            <a:r>
              <a:rPr lang="en-GB" sz="1600" dirty="0">
                <a:latin typeface="Roboto" panose="02000000000000000000" pitchFamily="2" charset="0"/>
                <a:ea typeface="Roboto" panose="02000000000000000000" pitchFamily="2" charset="0"/>
              </a:rPr>
              <a:t>Count objects in real life, such as birds in a tree or cars on the road. Ask your child what one more or one less than the total would be. Do the same with price tags in a shop or books on a shelf.</a:t>
            </a:r>
          </a:p>
        </p:txBody>
      </p:sp>
    </p:spTree>
    <p:extLst>
      <p:ext uri="{BB962C8B-B14F-4D97-AF65-F5344CB8AC3E}">
        <p14:creationId xmlns:p14="http://schemas.microsoft.com/office/powerpoint/2010/main" val="120855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1809" y="3360794"/>
            <a:ext cx="2451677" cy="2529840"/>
          </a:xfrm>
          <a:prstGeom prst="rect">
            <a:avLst/>
          </a:prstGeom>
        </p:spPr>
      </p:pic>
      <p:sp>
        <p:nvSpPr>
          <p:cNvPr id="21" name="Title"/>
          <p:cNvSpPr>
            <a:spLocks noGrp="1"/>
          </p:cNvSpPr>
          <p:nvPr>
            <p:ph type="title"/>
          </p:nvPr>
        </p:nvSpPr>
        <p:spPr>
          <a:xfrm>
            <a:off x="675439" y="1553081"/>
            <a:ext cx="7917752" cy="1390415"/>
          </a:xfrm>
        </p:spPr>
        <p:txBody>
          <a:bodyPr/>
          <a:lstStyle/>
          <a:p>
            <a:r>
              <a:rPr lang="en-GB" altLang="en-US" sz="2000" b="0" dirty="0">
                <a:latin typeface="Twinkl" pitchFamily="2" charset="77"/>
              </a:rPr>
              <a:t>Every time the zookeeper arrives at an animal enclosure and counts the animals, the ‘less than’ monkey removes one.</a:t>
            </a:r>
            <a:br>
              <a:rPr lang="en-GB" altLang="en-US" sz="2000" b="0" dirty="0">
                <a:latin typeface="Twinkl" pitchFamily="2" charset="77"/>
              </a:rPr>
            </a:br>
            <a:r>
              <a:rPr lang="en-GB" altLang="en-US" sz="2000" b="0" dirty="0">
                <a:latin typeface="Twinkl" pitchFamily="2" charset="77"/>
              </a:rPr>
              <a:t/>
            </a:r>
            <a:br>
              <a:rPr lang="en-GB" altLang="en-US" sz="2000" b="0" dirty="0">
                <a:latin typeface="Twinkl" pitchFamily="2" charset="77"/>
              </a:rPr>
            </a:br>
            <a:r>
              <a:rPr lang="en-GB" altLang="en-US" sz="2000" b="0" dirty="0">
                <a:latin typeface="Twinkl" pitchFamily="2" charset="77"/>
              </a:rPr>
              <a:t>Can you help the zookeeper work out what one less will be?</a:t>
            </a:r>
            <a:endParaRPr lang="en-GB" sz="2000" dirty="0">
              <a:latin typeface="+mn-lt"/>
            </a:endParaRPr>
          </a:p>
        </p:txBody>
      </p:sp>
      <p:sp>
        <p:nvSpPr>
          <p:cNvPr id="37" name="OH No! Text"/>
          <p:cNvSpPr/>
          <p:nvPr/>
        </p:nvSpPr>
        <p:spPr>
          <a:xfrm>
            <a:off x="675439" y="637173"/>
            <a:ext cx="7917752" cy="854246"/>
          </a:xfrm>
          <a:prstGeom prst="roundRect">
            <a:avLst/>
          </a:prstGeom>
          <a:solidFill>
            <a:srgbClr val="6CBA8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altLang="en-US" dirty="0">
                <a:latin typeface="Twinkl" pitchFamily="2" charset="77"/>
              </a:rPr>
              <a:t>Today, the zookeeper is trying to count the animals in each enclosure but the cheeky ‘less than’ monkey is there.</a:t>
            </a:r>
            <a:endParaRPr lang="en-GB" dirty="0">
              <a:solidFill>
                <a:schemeClr val="bg2"/>
              </a:solidFill>
            </a:endParaRPr>
          </a:p>
        </p:txBody>
      </p:sp>
    </p:spTree>
    <p:extLst>
      <p:ext uri="{BB962C8B-B14F-4D97-AF65-F5344CB8AC3E}">
        <p14:creationId xmlns:p14="http://schemas.microsoft.com/office/powerpoint/2010/main" val="2857572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750" y="1526178"/>
            <a:ext cx="1537592" cy="1586613"/>
          </a:xfrm>
          <a:prstGeom prst="rect">
            <a:avLst/>
          </a:prstGeom>
        </p:spPr>
      </p:pic>
      <p:sp>
        <p:nvSpPr>
          <p:cNvPr id="21" name="Title"/>
          <p:cNvSpPr>
            <a:spLocks noGrp="1"/>
          </p:cNvSpPr>
          <p:nvPr>
            <p:ph type="title"/>
          </p:nvPr>
        </p:nvSpPr>
        <p:spPr/>
        <p:txBody>
          <a:bodyPr/>
          <a:lstStyle/>
          <a:p>
            <a:r>
              <a:rPr lang="en-GB" altLang="en-US" sz="3600" dirty="0"/>
              <a:t>How many lions are there?</a:t>
            </a:r>
            <a:endParaRPr lang="en-GB" sz="3600" dirty="0">
              <a:latin typeface="+mn-lt"/>
            </a:endParaRPr>
          </a:p>
        </p:txBody>
      </p:sp>
      <p:sp>
        <p:nvSpPr>
          <p:cNvPr id="3" name="OH No! Text"/>
          <p:cNvSpPr/>
          <p:nvPr/>
        </p:nvSpPr>
        <p:spPr>
          <a:xfrm>
            <a:off x="2104846" y="1427969"/>
            <a:ext cx="5678187" cy="786143"/>
          </a:xfrm>
          <a:prstGeom prst="roundRect">
            <a:avLst/>
          </a:prstGeom>
          <a:solidFill>
            <a:srgbClr val="6CBA8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ltLang="en-US" sz="1600" dirty="0">
                <a:solidFill>
                  <a:schemeClr val="bg2"/>
                </a:solidFill>
                <a:latin typeface="Twinkl" pitchFamily="2" charset="0"/>
              </a:rPr>
              <a:t>Oh no! The ‘less than’ monkey is going to take one away. </a:t>
            </a:r>
            <a:br>
              <a:rPr lang="en-US" altLang="en-US" sz="1600" dirty="0">
                <a:solidFill>
                  <a:schemeClr val="bg2"/>
                </a:solidFill>
                <a:latin typeface="Twinkl" pitchFamily="2" charset="0"/>
              </a:rPr>
            </a:br>
            <a:r>
              <a:rPr lang="en-US" altLang="en-US" sz="1600" dirty="0">
                <a:solidFill>
                  <a:schemeClr val="bg2"/>
                </a:solidFill>
                <a:latin typeface="Twinkl" pitchFamily="2" charset="0"/>
              </a:rPr>
              <a:t>What is one less than 3?</a:t>
            </a:r>
            <a:endParaRPr lang="en-GB" sz="1600" dirty="0">
              <a:solidFill>
                <a:schemeClr val="bg2"/>
              </a:solidFill>
            </a:endParaRPr>
          </a:p>
        </p:txBody>
      </p:sp>
      <p:graphicFrame>
        <p:nvGraphicFramePr>
          <p:cNvPr id="9" name="Number Line"/>
          <p:cNvGraphicFramePr>
            <a:graphicFrameLocks noGrp="1"/>
          </p:cNvGraphicFramePr>
          <p:nvPr>
            <p:extLst/>
          </p:nvPr>
        </p:nvGraphicFramePr>
        <p:xfrm>
          <a:off x="866488" y="5868776"/>
          <a:ext cx="7504000" cy="264335"/>
        </p:xfrm>
        <a:graphic>
          <a:graphicData uri="http://schemas.openxmlformats.org/drawingml/2006/table">
            <a:tbl>
              <a:tblPr firstRow="1" bandRow="1">
                <a:tableStyleId>{5C22544A-7EE6-4342-B048-85BDC9FD1C3A}</a:tableStyleId>
              </a:tblPr>
              <a:tblGrid>
                <a:gridCol w="750400">
                  <a:extLst>
                    <a:ext uri="{9D8B030D-6E8A-4147-A177-3AD203B41FA5}">
                      <a16:colId xmlns:a16="http://schemas.microsoft.com/office/drawing/2014/main" xmlns="" val="2676773941"/>
                    </a:ext>
                  </a:extLst>
                </a:gridCol>
                <a:gridCol w="750400">
                  <a:extLst>
                    <a:ext uri="{9D8B030D-6E8A-4147-A177-3AD203B41FA5}">
                      <a16:colId xmlns:a16="http://schemas.microsoft.com/office/drawing/2014/main" xmlns="" val="2315998619"/>
                    </a:ext>
                  </a:extLst>
                </a:gridCol>
                <a:gridCol w="750400">
                  <a:extLst>
                    <a:ext uri="{9D8B030D-6E8A-4147-A177-3AD203B41FA5}">
                      <a16:colId xmlns:a16="http://schemas.microsoft.com/office/drawing/2014/main" xmlns="" val="997629345"/>
                    </a:ext>
                  </a:extLst>
                </a:gridCol>
                <a:gridCol w="750400">
                  <a:extLst>
                    <a:ext uri="{9D8B030D-6E8A-4147-A177-3AD203B41FA5}">
                      <a16:colId xmlns:a16="http://schemas.microsoft.com/office/drawing/2014/main" xmlns="" val="1365633238"/>
                    </a:ext>
                  </a:extLst>
                </a:gridCol>
                <a:gridCol w="750400">
                  <a:extLst>
                    <a:ext uri="{9D8B030D-6E8A-4147-A177-3AD203B41FA5}">
                      <a16:colId xmlns:a16="http://schemas.microsoft.com/office/drawing/2014/main" xmlns="" val="3789553176"/>
                    </a:ext>
                  </a:extLst>
                </a:gridCol>
                <a:gridCol w="750400">
                  <a:extLst>
                    <a:ext uri="{9D8B030D-6E8A-4147-A177-3AD203B41FA5}">
                      <a16:colId xmlns:a16="http://schemas.microsoft.com/office/drawing/2014/main" xmlns="" val="1348360293"/>
                    </a:ext>
                  </a:extLst>
                </a:gridCol>
                <a:gridCol w="750400">
                  <a:extLst>
                    <a:ext uri="{9D8B030D-6E8A-4147-A177-3AD203B41FA5}">
                      <a16:colId xmlns:a16="http://schemas.microsoft.com/office/drawing/2014/main" xmlns="" val="2393604673"/>
                    </a:ext>
                  </a:extLst>
                </a:gridCol>
                <a:gridCol w="750400">
                  <a:extLst>
                    <a:ext uri="{9D8B030D-6E8A-4147-A177-3AD203B41FA5}">
                      <a16:colId xmlns:a16="http://schemas.microsoft.com/office/drawing/2014/main" xmlns="" val="3937160280"/>
                    </a:ext>
                  </a:extLst>
                </a:gridCol>
                <a:gridCol w="750400">
                  <a:extLst>
                    <a:ext uri="{9D8B030D-6E8A-4147-A177-3AD203B41FA5}">
                      <a16:colId xmlns:a16="http://schemas.microsoft.com/office/drawing/2014/main" xmlns="" val="3912373707"/>
                    </a:ext>
                  </a:extLst>
                </a:gridCol>
                <a:gridCol w="750400">
                  <a:extLst>
                    <a:ext uri="{9D8B030D-6E8A-4147-A177-3AD203B41FA5}">
                      <a16:colId xmlns:a16="http://schemas.microsoft.com/office/drawing/2014/main" xmlns="" val="3617816314"/>
                    </a:ext>
                  </a:extLst>
                </a:gridCol>
              </a:tblGrid>
              <a:tr h="264335">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717862293"/>
                  </a:ext>
                </a:extLst>
              </a:tr>
            </a:tbl>
          </a:graphicData>
        </a:graphic>
      </p:graphicFrame>
      <p:grpSp>
        <p:nvGrpSpPr>
          <p:cNvPr id="12" name="Numbers"/>
          <p:cNvGrpSpPr/>
          <p:nvPr/>
        </p:nvGrpSpPr>
        <p:grpSpPr>
          <a:xfrm>
            <a:off x="692973" y="5428829"/>
            <a:ext cx="7925993" cy="369332"/>
            <a:chOff x="692973" y="5503653"/>
            <a:chExt cx="7925993" cy="369332"/>
          </a:xfrm>
        </p:grpSpPr>
        <p:sp>
          <p:nvSpPr>
            <p:cNvPr id="10" name="TextBox 9"/>
            <p:cNvSpPr txBox="1"/>
            <p:nvPr/>
          </p:nvSpPr>
          <p:spPr>
            <a:xfrm>
              <a:off x="692973" y="5503653"/>
              <a:ext cx="326951" cy="369332"/>
            </a:xfrm>
            <a:prstGeom prst="rect">
              <a:avLst/>
            </a:prstGeom>
            <a:noFill/>
          </p:spPr>
          <p:txBody>
            <a:bodyPr wrap="square" rtlCol="0">
              <a:spAutoFit/>
            </a:bodyPr>
            <a:lstStyle/>
            <a:p>
              <a:r>
                <a:rPr lang="en-GB" dirty="0"/>
                <a:t>0</a:t>
              </a:r>
            </a:p>
          </p:txBody>
        </p:sp>
        <p:sp>
          <p:nvSpPr>
            <p:cNvPr id="13" name="TextBox 12"/>
            <p:cNvSpPr txBox="1"/>
            <p:nvPr/>
          </p:nvSpPr>
          <p:spPr>
            <a:xfrm>
              <a:off x="1455681" y="5503653"/>
              <a:ext cx="326951" cy="369332"/>
            </a:xfrm>
            <a:prstGeom prst="rect">
              <a:avLst/>
            </a:prstGeom>
            <a:noFill/>
          </p:spPr>
          <p:txBody>
            <a:bodyPr wrap="square" rtlCol="0">
              <a:spAutoFit/>
            </a:bodyPr>
            <a:lstStyle/>
            <a:p>
              <a:r>
                <a:rPr lang="en-GB" dirty="0"/>
                <a:t>1</a:t>
              </a:r>
            </a:p>
          </p:txBody>
        </p:sp>
        <p:sp>
          <p:nvSpPr>
            <p:cNvPr id="14" name="TextBox 13"/>
            <p:cNvSpPr txBox="1"/>
            <p:nvPr/>
          </p:nvSpPr>
          <p:spPr>
            <a:xfrm>
              <a:off x="2228311" y="5503653"/>
              <a:ext cx="297228" cy="369332"/>
            </a:xfrm>
            <a:prstGeom prst="rect">
              <a:avLst/>
            </a:prstGeom>
            <a:noFill/>
          </p:spPr>
          <p:txBody>
            <a:bodyPr wrap="square" rtlCol="0">
              <a:spAutoFit/>
            </a:bodyPr>
            <a:lstStyle/>
            <a:p>
              <a:r>
                <a:rPr lang="en-GB" b="1" dirty="0">
                  <a:solidFill>
                    <a:srgbClr val="009285"/>
                  </a:solidFill>
                </a:rPr>
                <a:t>2</a:t>
              </a:r>
            </a:p>
          </p:txBody>
        </p:sp>
        <p:sp>
          <p:nvSpPr>
            <p:cNvPr id="15" name="TextBox 14"/>
            <p:cNvSpPr txBox="1"/>
            <p:nvPr/>
          </p:nvSpPr>
          <p:spPr>
            <a:xfrm>
              <a:off x="2961071" y="5503653"/>
              <a:ext cx="326951" cy="369332"/>
            </a:xfrm>
            <a:prstGeom prst="rect">
              <a:avLst/>
            </a:prstGeom>
            <a:noFill/>
          </p:spPr>
          <p:txBody>
            <a:bodyPr wrap="square" rtlCol="0">
              <a:spAutoFit/>
            </a:bodyPr>
            <a:lstStyle/>
            <a:p>
              <a:r>
                <a:rPr lang="en-GB" b="1" dirty="0">
                  <a:solidFill>
                    <a:srgbClr val="009285"/>
                  </a:solidFill>
                </a:rPr>
                <a:t>3</a:t>
              </a:r>
            </a:p>
          </p:txBody>
        </p:sp>
        <p:sp>
          <p:nvSpPr>
            <p:cNvPr id="16" name="TextBox 15"/>
            <p:cNvSpPr txBox="1"/>
            <p:nvPr/>
          </p:nvSpPr>
          <p:spPr>
            <a:xfrm>
              <a:off x="3711736" y="5503653"/>
              <a:ext cx="319347" cy="369332"/>
            </a:xfrm>
            <a:prstGeom prst="rect">
              <a:avLst/>
            </a:prstGeom>
            <a:noFill/>
          </p:spPr>
          <p:txBody>
            <a:bodyPr wrap="square" rtlCol="0">
              <a:spAutoFit/>
            </a:bodyPr>
            <a:lstStyle/>
            <a:p>
              <a:r>
                <a:rPr lang="en-GB" dirty="0"/>
                <a:t>4</a:t>
              </a:r>
            </a:p>
          </p:txBody>
        </p:sp>
        <p:sp>
          <p:nvSpPr>
            <p:cNvPr id="17" name="TextBox 16"/>
            <p:cNvSpPr txBox="1"/>
            <p:nvPr/>
          </p:nvSpPr>
          <p:spPr>
            <a:xfrm>
              <a:off x="4459360" y="5503653"/>
              <a:ext cx="326951" cy="369332"/>
            </a:xfrm>
            <a:prstGeom prst="rect">
              <a:avLst/>
            </a:prstGeom>
            <a:noFill/>
          </p:spPr>
          <p:txBody>
            <a:bodyPr wrap="square" rtlCol="0">
              <a:spAutoFit/>
            </a:bodyPr>
            <a:lstStyle/>
            <a:p>
              <a:r>
                <a:rPr lang="en-GB" dirty="0"/>
                <a:t>5</a:t>
              </a:r>
            </a:p>
          </p:txBody>
        </p:sp>
        <p:sp>
          <p:nvSpPr>
            <p:cNvPr id="18" name="TextBox 17"/>
            <p:cNvSpPr txBox="1"/>
            <p:nvPr/>
          </p:nvSpPr>
          <p:spPr>
            <a:xfrm>
              <a:off x="5197557" y="5503653"/>
              <a:ext cx="326951" cy="369332"/>
            </a:xfrm>
            <a:prstGeom prst="rect">
              <a:avLst/>
            </a:prstGeom>
            <a:noFill/>
          </p:spPr>
          <p:txBody>
            <a:bodyPr wrap="square" rtlCol="0">
              <a:spAutoFit/>
            </a:bodyPr>
            <a:lstStyle/>
            <a:p>
              <a:r>
                <a:rPr lang="en-GB" dirty="0"/>
                <a:t>6</a:t>
              </a:r>
            </a:p>
          </p:txBody>
        </p:sp>
        <p:sp>
          <p:nvSpPr>
            <p:cNvPr id="19" name="TextBox 18"/>
            <p:cNvSpPr txBox="1"/>
            <p:nvPr/>
          </p:nvSpPr>
          <p:spPr>
            <a:xfrm>
              <a:off x="5947257" y="5503653"/>
              <a:ext cx="326951" cy="369332"/>
            </a:xfrm>
            <a:prstGeom prst="rect">
              <a:avLst/>
            </a:prstGeom>
            <a:noFill/>
          </p:spPr>
          <p:txBody>
            <a:bodyPr wrap="square" rtlCol="0">
              <a:spAutoFit/>
            </a:bodyPr>
            <a:lstStyle/>
            <a:p>
              <a:r>
                <a:rPr lang="en-GB" dirty="0"/>
                <a:t>7</a:t>
              </a:r>
            </a:p>
          </p:txBody>
        </p:sp>
        <p:sp>
          <p:nvSpPr>
            <p:cNvPr id="20" name="TextBox 19"/>
            <p:cNvSpPr txBox="1"/>
            <p:nvPr/>
          </p:nvSpPr>
          <p:spPr>
            <a:xfrm>
              <a:off x="6708461" y="5503653"/>
              <a:ext cx="326951" cy="369332"/>
            </a:xfrm>
            <a:prstGeom prst="rect">
              <a:avLst/>
            </a:prstGeom>
            <a:noFill/>
          </p:spPr>
          <p:txBody>
            <a:bodyPr wrap="square" rtlCol="0">
              <a:spAutoFit/>
            </a:bodyPr>
            <a:lstStyle/>
            <a:p>
              <a:r>
                <a:rPr lang="en-GB" dirty="0"/>
                <a:t>8</a:t>
              </a:r>
            </a:p>
          </p:txBody>
        </p:sp>
        <p:sp>
          <p:nvSpPr>
            <p:cNvPr id="22" name="TextBox 21"/>
            <p:cNvSpPr txBox="1"/>
            <p:nvPr/>
          </p:nvSpPr>
          <p:spPr>
            <a:xfrm>
              <a:off x="7456082" y="5503653"/>
              <a:ext cx="326951" cy="369332"/>
            </a:xfrm>
            <a:prstGeom prst="rect">
              <a:avLst/>
            </a:prstGeom>
            <a:noFill/>
          </p:spPr>
          <p:txBody>
            <a:bodyPr wrap="square" rtlCol="0">
              <a:spAutoFit/>
            </a:bodyPr>
            <a:lstStyle/>
            <a:p>
              <a:r>
                <a:rPr lang="en-GB" dirty="0"/>
                <a:t>9</a:t>
              </a:r>
            </a:p>
          </p:txBody>
        </p:sp>
        <p:sp>
          <p:nvSpPr>
            <p:cNvPr id="23" name="TextBox 22"/>
            <p:cNvSpPr txBox="1"/>
            <p:nvPr/>
          </p:nvSpPr>
          <p:spPr>
            <a:xfrm>
              <a:off x="8134694" y="5503653"/>
              <a:ext cx="484272" cy="369332"/>
            </a:xfrm>
            <a:prstGeom prst="rect">
              <a:avLst/>
            </a:prstGeom>
            <a:noFill/>
          </p:spPr>
          <p:txBody>
            <a:bodyPr wrap="square" rtlCol="0">
              <a:spAutoFit/>
            </a:bodyPr>
            <a:lstStyle/>
            <a:p>
              <a:r>
                <a:rPr lang="en-GB" dirty="0"/>
                <a:t>10</a:t>
              </a:r>
            </a:p>
          </p:txBody>
        </p:sp>
      </p:grpSp>
      <p:sp>
        <p:nvSpPr>
          <p:cNvPr id="29" name="2nd Circle"/>
          <p:cNvSpPr/>
          <p:nvPr/>
        </p:nvSpPr>
        <p:spPr>
          <a:xfrm>
            <a:off x="2193878" y="5428829"/>
            <a:ext cx="369332" cy="369332"/>
          </a:xfrm>
          <a:prstGeom prst="ellipse">
            <a:avLst/>
          </a:prstGeom>
          <a:noFill/>
          <a:ln w="38100">
            <a:solidFill>
              <a:srgbClr val="86B7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Answer Text"/>
          <p:cNvSpPr/>
          <p:nvPr/>
        </p:nvSpPr>
        <p:spPr>
          <a:xfrm>
            <a:off x="790542" y="6246059"/>
            <a:ext cx="7579946" cy="513728"/>
          </a:xfrm>
          <a:prstGeom prst="roundRect">
            <a:avLst/>
          </a:prstGeom>
          <a:solidFill>
            <a:srgbClr val="0092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ltLang="en-US" sz="1600" b="1" dirty="0">
                <a:solidFill>
                  <a:schemeClr val="bg2"/>
                </a:solidFill>
                <a:latin typeface="Twinkl" pitchFamily="2" charset="0"/>
              </a:rPr>
              <a:t>One less than 3 is 2.</a:t>
            </a:r>
          </a:p>
        </p:txBody>
      </p:sp>
      <p:grpSp>
        <p:nvGrpSpPr>
          <p:cNvPr id="40" name="Group 39"/>
          <p:cNvGrpSpPr/>
          <p:nvPr/>
        </p:nvGrpSpPr>
        <p:grpSpPr>
          <a:xfrm flipH="1">
            <a:off x="2342089" y="5208309"/>
            <a:ext cx="940329" cy="903813"/>
            <a:chOff x="2992853" y="5208309"/>
            <a:chExt cx="931698" cy="903813"/>
          </a:xfrm>
        </p:grpSpPr>
        <p:sp>
          <p:nvSpPr>
            <p:cNvPr id="41" name="Arc"/>
            <p:cNvSpPr/>
            <p:nvPr/>
          </p:nvSpPr>
          <p:spPr>
            <a:xfrm rot="18984947">
              <a:off x="2992853" y="5208309"/>
              <a:ext cx="931698" cy="903813"/>
            </a:xfrm>
            <a:prstGeom prst="arc">
              <a:avLst/>
            </a:prstGeom>
            <a:ln w="28575">
              <a:solidFill>
                <a:srgbClr val="86B73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2" name="Isosceles Triangle 41"/>
            <p:cNvSpPr/>
            <p:nvPr/>
          </p:nvSpPr>
          <p:spPr>
            <a:xfrm rot="8354735">
              <a:off x="3747932" y="5301370"/>
              <a:ext cx="127755" cy="99833"/>
            </a:xfrm>
            <a:prstGeom prst="triangle">
              <a:avLst/>
            </a:prstGeom>
            <a:solidFill>
              <a:srgbClr val="86B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3256" y="2369988"/>
            <a:ext cx="1941772" cy="1360146"/>
          </a:xfrm>
          <a:prstGeom prst="rect">
            <a:avLst/>
          </a:prstGeom>
        </p:spPr>
      </p:pic>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5539" y="3638660"/>
            <a:ext cx="1941772" cy="1360146"/>
          </a:xfrm>
          <a:prstGeom prst="rect">
            <a:avLst/>
          </a:prstGeom>
        </p:spPr>
      </p:pic>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0233" y="3638660"/>
            <a:ext cx="1941772" cy="1360146"/>
          </a:xfrm>
          <a:prstGeom prst="rect">
            <a:avLst/>
          </a:prstGeom>
        </p:spPr>
      </p:pic>
    </p:spTree>
    <p:extLst>
      <p:ext uri="{BB962C8B-B14F-4D97-AF65-F5344CB8AC3E}">
        <p14:creationId xmlns:p14="http://schemas.microsoft.com/office/powerpoint/2010/main" val="207601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750"/>
                                        <p:tgtEl>
                                          <p:spTgt spid="4"/>
                                        </p:tgtEl>
                                      </p:cBhvr>
                                    </p:animEffect>
                                    <p:set>
                                      <p:cBhvr>
                                        <p:cTn id="17" dur="1" fill="hold">
                                          <p:stCondLst>
                                            <p:cond delay="749"/>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childTnLst>
                          </p:cTn>
                        </p:par>
                        <p:par>
                          <p:cTn id="30" fill="hold">
                            <p:stCondLst>
                              <p:cond delay="1000"/>
                            </p:stCondLst>
                            <p:childTnLst>
                              <p:par>
                                <p:cTn id="31" presetID="10" presetClass="entr" presetSubtype="0" fill="hold" nodeType="afterEffect">
                                  <p:stCondLst>
                                    <p:cond delay="25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500"/>
                                        <p:tgtEl>
                                          <p:spTgt spid="40"/>
                                        </p:tgtEl>
                                      </p:cBhvr>
                                    </p:animEffect>
                                  </p:childTnLst>
                                </p:cTn>
                              </p:par>
                            </p:childTnLst>
                          </p:cTn>
                        </p:par>
                        <p:par>
                          <p:cTn id="34" fill="hold">
                            <p:stCondLst>
                              <p:cond delay="1750"/>
                            </p:stCondLst>
                            <p:childTnLst>
                              <p:par>
                                <p:cTn id="35" presetID="10" presetClass="entr" presetSubtype="0" fill="hold" grpId="0"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9" grpId="0" animBg="1"/>
      <p:bldP spid="3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p:txBody>
          <a:bodyPr/>
          <a:lstStyle/>
          <a:p>
            <a:r>
              <a:rPr lang="en-GB" altLang="en-US" sz="3600" dirty="0"/>
              <a:t>How many elephants are there?</a:t>
            </a:r>
            <a:endParaRPr lang="en-GB" sz="3600" dirty="0">
              <a:latin typeface="+mn-lt"/>
            </a:endParaRPr>
          </a:p>
        </p:txBody>
      </p:sp>
      <p:sp>
        <p:nvSpPr>
          <p:cNvPr id="3" name="OH No! Text"/>
          <p:cNvSpPr/>
          <p:nvPr/>
        </p:nvSpPr>
        <p:spPr>
          <a:xfrm>
            <a:off x="2104846" y="1427969"/>
            <a:ext cx="5678187" cy="786143"/>
          </a:xfrm>
          <a:prstGeom prst="roundRect">
            <a:avLst/>
          </a:prstGeom>
          <a:solidFill>
            <a:srgbClr val="6CBA8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ltLang="en-US" sz="1600" dirty="0">
                <a:solidFill>
                  <a:schemeClr val="bg2"/>
                </a:solidFill>
                <a:latin typeface="Twinkl" pitchFamily="2" charset="0"/>
              </a:rPr>
              <a:t>Oh no! The ‘less than’ monkey is going to take one away. </a:t>
            </a:r>
            <a:br>
              <a:rPr lang="en-US" altLang="en-US" sz="1600" dirty="0">
                <a:solidFill>
                  <a:schemeClr val="bg2"/>
                </a:solidFill>
                <a:latin typeface="Twinkl" pitchFamily="2" charset="0"/>
              </a:rPr>
            </a:br>
            <a:r>
              <a:rPr lang="en-US" altLang="en-US" sz="1600" dirty="0">
                <a:solidFill>
                  <a:schemeClr val="bg2"/>
                </a:solidFill>
                <a:latin typeface="Twinkl" pitchFamily="2" charset="0"/>
              </a:rPr>
              <a:t>What is one less than 5?</a:t>
            </a:r>
            <a:endParaRPr lang="en-GB" sz="1600" dirty="0">
              <a:solidFill>
                <a:schemeClr val="bg2"/>
              </a:solidFill>
            </a:endParaRPr>
          </a:p>
        </p:txBody>
      </p:sp>
      <p:graphicFrame>
        <p:nvGraphicFramePr>
          <p:cNvPr id="9" name="Number Line"/>
          <p:cNvGraphicFramePr>
            <a:graphicFrameLocks noGrp="1"/>
          </p:cNvGraphicFramePr>
          <p:nvPr>
            <p:extLst/>
          </p:nvPr>
        </p:nvGraphicFramePr>
        <p:xfrm>
          <a:off x="866488" y="5868776"/>
          <a:ext cx="7504000" cy="264335"/>
        </p:xfrm>
        <a:graphic>
          <a:graphicData uri="http://schemas.openxmlformats.org/drawingml/2006/table">
            <a:tbl>
              <a:tblPr firstRow="1" bandRow="1">
                <a:tableStyleId>{5C22544A-7EE6-4342-B048-85BDC9FD1C3A}</a:tableStyleId>
              </a:tblPr>
              <a:tblGrid>
                <a:gridCol w="750400">
                  <a:extLst>
                    <a:ext uri="{9D8B030D-6E8A-4147-A177-3AD203B41FA5}">
                      <a16:colId xmlns:a16="http://schemas.microsoft.com/office/drawing/2014/main" xmlns="" val="2676773941"/>
                    </a:ext>
                  </a:extLst>
                </a:gridCol>
                <a:gridCol w="750400">
                  <a:extLst>
                    <a:ext uri="{9D8B030D-6E8A-4147-A177-3AD203B41FA5}">
                      <a16:colId xmlns:a16="http://schemas.microsoft.com/office/drawing/2014/main" xmlns="" val="2315998619"/>
                    </a:ext>
                  </a:extLst>
                </a:gridCol>
                <a:gridCol w="750400">
                  <a:extLst>
                    <a:ext uri="{9D8B030D-6E8A-4147-A177-3AD203B41FA5}">
                      <a16:colId xmlns:a16="http://schemas.microsoft.com/office/drawing/2014/main" xmlns="" val="997629345"/>
                    </a:ext>
                  </a:extLst>
                </a:gridCol>
                <a:gridCol w="750400">
                  <a:extLst>
                    <a:ext uri="{9D8B030D-6E8A-4147-A177-3AD203B41FA5}">
                      <a16:colId xmlns:a16="http://schemas.microsoft.com/office/drawing/2014/main" xmlns="" val="1365633238"/>
                    </a:ext>
                  </a:extLst>
                </a:gridCol>
                <a:gridCol w="750400">
                  <a:extLst>
                    <a:ext uri="{9D8B030D-6E8A-4147-A177-3AD203B41FA5}">
                      <a16:colId xmlns:a16="http://schemas.microsoft.com/office/drawing/2014/main" xmlns="" val="3789553176"/>
                    </a:ext>
                  </a:extLst>
                </a:gridCol>
                <a:gridCol w="750400">
                  <a:extLst>
                    <a:ext uri="{9D8B030D-6E8A-4147-A177-3AD203B41FA5}">
                      <a16:colId xmlns:a16="http://schemas.microsoft.com/office/drawing/2014/main" xmlns="" val="1348360293"/>
                    </a:ext>
                  </a:extLst>
                </a:gridCol>
                <a:gridCol w="750400">
                  <a:extLst>
                    <a:ext uri="{9D8B030D-6E8A-4147-A177-3AD203B41FA5}">
                      <a16:colId xmlns:a16="http://schemas.microsoft.com/office/drawing/2014/main" xmlns="" val="2393604673"/>
                    </a:ext>
                  </a:extLst>
                </a:gridCol>
                <a:gridCol w="750400">
                  <a:extLst>
                    <a:ext uri="{9D8B030D-6E8A-4147-A177-3AD203B41FA5}">
                      <a16:colId xmlns:a16="http://schemas.microsoft.com/office/drawing/2014/main" xmlns="" val="3937160280"/>
                    </a:ext>
                  </a:extLst>
                </a:gridCol>
                <a:gridCol w="750400">
                  <a:extLst>
                    <a:ext uri="{9D8B030D-6E8A-4147-A177-3AD203B41FA5}">
                      <a16:colId xmlns:a16="http://schemas.microsoft.com/office/drawing/2014/main" xmlns="" val="3912373707"/>
                    </a:ext>
                  </a:extLst>
                </a:gridCol>
                <a:gridCol w="750400">
                  <a:extLst>
                    <a:ext uri="{9D8B030D-6E8A-4147-A177-3AD203B41FA5}">
                      <a16:colId xmlns:a16="http://schemas.microsoft.com/office/drawing/2014/main" xmlns="" val="3617816314"/>
                    </a:ext>
                  </a:extLst>
                </a:gridCol>
              </a:tblGrid>
              <a:tr h="264335">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717862293"/>
                  </a:ext>
                </a:extLst>
              </a:tr>
            </a:tbl>
          </a:graphicData>
        </a:graphic>
      </p:graphicFrame>
      <p:grpSp>
        <p:nvGrpSpPr>
          <p:cNvPr id="12" name="Numbers"/>
          <p:cNvGrpSpPr/>
          <p:nvPr/>
        </p:nvGrpSpPr>
        <p:grpSpPr>
          <a:xfrm>
            <a:off x="692973" y="5428829"/>
            <a:ext cx="7925993" cy="369332"/>
            <a:chOff x="692973" y="5503653"/>
            <a:chExt cx="7925993" cy="369332"/>
          </a:xfrm>
        </p:grpSpPr>
        <p:sp>
          <p:nvSpPr>
            <p:cNvPr id="10" name="TextBox 9"/>
            <p:cNvSpPr txBox="1"/>
            <p:nvPr/>
          </p:nvSpPr>
          <p:spPr>
            <a:xfrm>
              <a:off x="692973" y="5503653"/>
              <a:ext cx="326951" cy="369332"/>
            </a:xfrm>
            <a:prstGeom prst="rect">
              <a:avLst/>
            </a:prstGeom>
            <a:noFill/>
          </p:spPr>
          <p:txBody>
            <a:bodyPr wrap="square" rtlCol="0">
              <a:spAutoFit/>
            </a:bodyPr>
            <a:lstStyle/>
            <a:p>
              <a:r>
                <a:rPr lang="en-GB" dirty="0"/>
                <a:t>0</a:t>
              </a:r>
            </a:p>
          </p:txBody>
        </p:sp>
        <p:sp>
          <p:nvSpPr>
            <p:cNvPr id="13" name="TextBox 12"/>
            <p:cNvSpPr txBox="1"/>
            <p:nvPr/>
          </p:nvSpPr>
          <p:spPr>
            <a:xfrm>
              <a:off x="1455681" y="5503653"/>
              <a:ext cx="326951" cy="369332"/>
            </a:xfrm>
            <a:prstGeom prst="rect">
              <a:avLst/>
            </a:prstGeom>
            <a:noFill/>
          </p:spPr>
          <p:txBody>
            <a:bodyPr wrap="square" rtlCol="0">
              <a:spAutoFit/>
            </a:bodyPr>
            <a:lstStyle/>
            <a:p>
              <a:r>
                <a:rPr lang="en-GB" dirty="0"/>
                <a:t>1</a:t>
              </a:r>
            </a:p>
          </p:txBody>
        </p:sp>
        <p:sp>
          <p:nvSpPr>
            <p:cNvPr id="14" name="TextBox 13"/>
            <p:cNvSpPr txBox="1"/>
            <p:nvPr/>
          </p:nvSpPr>
          <p:spPr>
            <a:xfrm>
              <a:off x="2228311" y="5503653"/>
              <a:ext cx="297228" cy="369332"/>
            </a:xfrm>
            <a:prstGeom prst="rect">
              <a:avLst/>
            </a:prstGeom>
            <a:noFill/>
          </p:spPr>
          <p:txBody>
            <a:bodyPr wrap="square" rtlCol="0">
              <a:spAutoFit/>
            </a:bodyPr>
            <a:lstStyle/>
            <a:p>
              <a:r>
                <a:rPr lang="en-GB" dirty="0"/>
                <a:t>2</a:t>
              </a:r>
            </a:p>
          </p:txBody>
        </p:sp>
        <p:sp>
          <p:nvSpPr>
            <p:cNvPr id="15" name="TextBox 14"/>
            <p:cNvSpPr txBox="1"/>
            <p:nvPr/>
          </p:nvSpPr>
          <p:spPr>
            <a:xfrm>
              <a:off x="2961071" y="5503653"/>
              <a:ext cx="326951" cy="369332"/>
            </a:xfrm>
            <a:prstGeom prst="rect">
              <a:avLst/>
            </a:prstGeom>
            <a:noFill/>
          </p:spPr>
          <p:txBody>
            <a:bodyPr wrap="square" rtlCol="0">
              <a:spAutoFit/>
            </a:bodyPr>
            <a:lstStyle/>
            <a:p>
              <a:r>
                <a:rPr lang="en-GB" dirty="0"/>
                <a:t>3</a:t>
              </a:r>
            </a:p>
          </p:txBody>
        </p:sp>
        <p:sp>
          <p:nvSpPr>
            <p:cNvPr id="16" name="TextBox 15"/>
            <p:cNvSpPr txBox="1"/>
            <p:nvPr/>
          </p:nvSpPr>
          <p:spPr>
            <a:xfrm>
              <a:off x="3711736" y="5503653"/>
              <a:ext cx="319347" cy="369332"/>
            </a:xfrm>
            <a:prstGeom prst="rect">
              <a:avLst/>
            </a:prstGeom>
            <a:noFill/>
          </p:spPr>
          <p:txBody>
            <a:bodyPr wrap="square" rtlCol="0">
              <a:spAutoFit/>
            </a:bodyPr>
            <a:lstStyle/>
            <a:p>
              <a:r>
                <a:rPr lang="en-GB" b="1" dirty="0">
                  <a:solidFill>
                    <a:srgbClr val="009285"/>
                  </a:solidFill>
                </a:rPr>
                <a:t>4</a:t>
              </a:r>
            </a:p>
          </p:txBody>
        </p:sp>
        <p:sp>
          <p:nvSpPr>
            <p:cNvPr id="17" name="TextBox 16"/>
            <p:cNvSpPr txBox="1"/>
            <p:nvPr/>
          </p:nvSpPr>
          <p:spPr>
            <a:xfrm>
              <a:off x="4459360" y="5503653"/>
              <a:ext cx="326951" cy="369332"/>
            </a:xfrm>
            <a:prstGeom prst="rect">
              <a:avLst/>
            </a:prstGeom>
            <a:noFill/>
          </p:spPr>
          <p:txBody>
            <a:bodyPr wrap="square" rtlCol="0">
              <a:spAutoFit/>
            </a:bodyPr>
            <a:lstStyle/>
            <a:p>
              <a:r>
                <a:rPr lang="en-GB" b="1" dirty="0">
                  <a:solidFill>
                    <a:srgbClr val="009285"/>
                  </a:solidFill>
                </a:rPr>
                <a:t>5</a:t>
              </a:r>
            </a:p>
          </p:txBody>
        </p:sp>
        <p:sp>
          <p:nvSpPr>
            <p:cNvPr id="18" name="TextBox 17"/>
            <p:cNvSpPr txBox="1"/>
            <p:nvPr/>
          </p:nvSpPr>
          <p:spPr>
            <a:xfrm>
              <a:off x="5197557" y="5503653"/>
              <a:ext cx="326951" cy="369332"/>
            </a:xfrm>
            <a:prstGeom prst="rect">
              <a:avLst/>
            </a:prstGeom>
            <a:noFill/>
          </p:spPr>
          <p:txBody>
            <a:bodyPr wrap="square" rtlCol="0">
              <a:spAutoFit/>
            </a:bodyPr>
            <a:lstStyle/>
            <a:p>
              <a:r>
                <a:rPr lang="en-GB" dirty="0"/>
                <a:t>6</a:t>
              </a:r>
            </a:p>
          </p:txBody>
        </p:sp>
        <p:sp>
          <p:nvSpPr>
            <p:cNvPr id="19" name="TextBox 18"/>
            <p:cNvSpPr txBox="1"/>
            <p:nvPr/>
          </p:nvSpPr>
          <p:spPr>
            <a:xfrm>
              <a:off x="5947257" y="5503653"/>
              <a:ext cx="326951" cy="369332"/>
            </a:xfrm>
            <a:prstGeom prst="rect">
              <a:avLst/>
            </a:prstGeom>
            <a:noFill/>
          </p:spPr>
          <p:txBody>
            <a:bodyPr wrap="square" rtlCol="0">
              <a:spAutoFit/>
            </a:bodyPr>
            <a:lstStyle/>
            <a:p>
              <a:r>
                <a:rPr lang="en-GB" dirty="0"/>
                <a:t>7</a:t>
              </a:r>
            </a:p>
          </p:txBody>
        </p:sp>
        <p:sp>
          <p:nvSpPr>
            <p:cNvPr id="20" name="TextBox 19"/>
            <p:cNvSpPr txBox="1"/>
            <p:nvPr/>
          </p:nvSpPr>
          <p:spPr>
            <a:xfrm>
              <a:off x="6708461" y="5503653"/>
              <a:ext cx="326951" cy="369332"/>
            </a:xfrm>
            <a:prstGeom prst="rect">
              <a:avLst/>
            </a:prstGeom>
            <a:noFill/>
          </p:spPr>
          <p:txBody>
            <a:bodyPr wrap="square" rtlCol="0">
              <a:spAutoFit/>
            </a:bodyPr>
            <a:lstStyle/>
            <a:p>
              <a:r>
                <a:rPr lang="en-GB" dirty="0"/>
                <a:t>8</a:t>
              </a:r>
            </a:p>
          </p:txBody>
        </p:sp>
        <p:sp>
          <p:nvSpPr>
            <p:cNvPr id="22" name="TextBox 21"/>
            <p:cNvSpPr txBox="1"/>
            <p:nvPr/>
          </p:nvSpPr>
          <p:spPr>
            <a:xfrm>
              <a:off x="7456082" y="5503653"/>
              <a:ext cx="326951" cy="369332"/>
            </a:xfrm>
            <a:prstGeom prst="rect">
              <a:avLst/>
            </a:prstGeom>
            <a:noFill/>
          </p:spPr>
          <p:txBody>
            <a:bodyPr wrap="square" rtlCol="0">
              <a:spAutoFit/>
            </a:bodyPr>
            <a:lstStyle/>
            <a:p>
              <a:r>
                <a:rPr lang="en-GB" dirty="0"/>
                <a:t>9</a:t>
              </a:r>
            </a:p>
          </p:txBody>
        </p:sp>
        <p:sp>
          <p:nvSpPr>
            <p:cNvPr id="23" name="TextBox 22"/>
            <p:cNvSpPr txBox="1"/>
            <p:nvPr/>
          </p:nvSpPr>
          <p:spPr>
            <a:xfrm>
              <a:off x="8134694" y="5503653"/>
              <a:ext cx="484272" cy="369332"/>
            </a:xfrm>
            <a:prstGeom prst="rect">
              <a:avLst/>
            </a:prstGeom>
            <a:noFill/>
          </p:spPr>
          <p:txBody>
            <a:bodyPr wrap="square" rtlCol="0">
              <a:spAutoFit/>
            </a:bodyPr>
            <a:lstStyle/>
            <a:p>
              <a:r>
                <a:rPr lang="en-GB" dirty="0"/>
                <a:t>10</a:t>
              </a:r>
            </a:p>
          </p:txBody>
        </p:sp>
      </p:grpSp>
      <p:sp>
        <p:nvSpPr>
          <p:cNvPr id="29" name="2nd Circle"/>
          <p:cNvSpPr/>
          <p:nvPr/>
        </p:nvSpPr>
        <p:spPr>
          <a:xfrm>
            <a:off x="3682311" y="5428829"/>
            <a:ext cx="369332" cy="369332"/>
          </a:xfrm>
          <a:prstGeom prst="ellipse">
            <a:avLst/>
          </a:prstGeom>
          <a:noFill/>
          <a:ln w="38100">
            <a:solidFill>
              <a:srgbClr val="86B7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Answer Text"/>
          <p:cNvSpPr/>
          <p:nvPr/>
        </p:nvSpPr>
        <p:spPr>
          <a:xfrm>
            <a:off x="790542" y="6246059"/>
            <a:ext cx="7579946" cy="513728"/>
          </a:xfrm>
          <a:prstGeom prst="roundRect">
            <a:avLst/>
          </a:prstGeom>
          <a:solidFill>
            <a:srgbClr val="0092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ltLang="en-US" sz="1600" b="1" dirty="0">
                <a:solidFill>
                  <a:schemeClr val="bg2"/>
                </a:solidFill>
                <a:latin typeface="Twinkl" pitchFamily="2" charset="0"/>
              </a:rPr>
              <a:t>One less than 5 is 4.</a:t>
            </a:r>
          </a:p>
        </p:txBody>
      </p:sp>
      <p:grpSp>
        <p:nvGrpSpPr>
          <p:cNvPr id="6" name="Group 5"/>
          <p:cNvGrpSpPr/>
          <p:nvPr/>
        </p:nvGrpSpPr>
        <p:grpSpPr>
          <a:xfrm flipH="1">
            <a:off x="3825489" y="5208309"/>
            <a:ext cx="940329" cy="903813"/>
            <a:chOff x="2992853" y="5208309"/>
            <a:chExt cx="931698" cy="903813"/>
          </a:xfrm>
        </p:grpSpPr>
        <p:sp>
          <p:nvSpPr>
            <p:cNvPr id="31" name="Arc"/>
            <p:cNvSpPr/>
            <p:nvPr/>
          </p:nvSpPr>
          <p:spPr>
            <a:xfrm rot="18984947">
              <a:off x="2992853" y="5208309"/>
              <a:ext cx="931698" cy="903813"/>
            </a:xfrm>
            <a:prstGeom prst="arc">
              <a:avLst/>
            </a:prstGeom>
            <a:ln w="28575">
              <a:solidFill>
                <a:srgbClr val="86B73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 name="Isosceles Triangle 1"/>
            <p:cNvSpPr/>
            <p:nvPr/>
          </p:nvSpPr>
          <p:spPr>
            <a:xfrm rot="8354735">
              <a:off x="3747932" y="5301370"/>
              <a:ext cx="127755" cy="99833"/>
            </a:xfrm>
            <a:prstGeom prst="triangle">
              <a:avLst/>
            </a:prstGeom>
            <a:solidFill>
              <a:srgbClr val="86B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750" y="1526178"/>
            <a:ext cx="1537592" cy="1586613"/>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8394" y="4288783"/>
            <a:ext cx="1094389" cy="873015"/>
          </a:xfrm>
          <a:prstGeom prst="rect">
            <a:avLst/>
          </a:prstGeom>
        </p:spPr>
      </p:pic>
      <p:pic>
        <p:nvPicPr>
          <p:cNvPr id="42" name="Picture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0362" y="4288783"/>
            <a:ext cx="1094389" cy="873015"/>
          </a:xfrm>
          <a:prstGeom prst="rect">
            <a:avLst/>
          </a:prstGeom>
        </p:spPr>
      </p:pic>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8394" y="3310588"/>
            <a:ext cx="1094389" cy="873015"/>
          </a:xfrm>
          <a:prstGeom prst="rect">
            <a:avLst/>
          </a:prstGeom>
        </p:spPr>
      </p:pic>
      <p:pic>
        <p:nvPicPr>
          <p:cNvPr id="44" name="Picture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0362" y="3310588"/>
            <a:ext cx="1094389" cy="873015"/>
          </a:xfrm>
          <a:prstGeom prst="rect">
            <a:avLst/>
          </a:prstGeom>
        </p:spPr>
      </p:pic>
      <p:pic>
        <p:nvPicPr>
          <p:cNvPr id="45" name="Picture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0362" y="2371573"/>
            <a:ext cx="1094389" cy="873015"/>
          </a:xfrm>
          <a:prstGeom prst="rect">
            <a:avLst/>
          </a:prstGeom>
        </p:spPr>
      </p:pic>
    </p:spTree>
    <p:extLst>
      <p:ext uri="{BB962C8B-B14F-4D97-AF65-F5344CB8AC3E}">
        <p14:creationId xmlns:p14="http://schemas.microsoft.com/office/powerpoint/2010/main" val="448731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45"/>
                                        </p:tgtEl>
                                      </p:cBhvr>
                                    </p:animEffect>
                                    <p:set>
                                      <p:cBhvr>
                                        <p:cTn id="17" dur="1" fill="hold">
                                          <p:stCondLst>
                                            <p:cond delay="499"/>
                                          </p:stCondLst>
                                        </p:cTn>
                                        <p:tgtEl>
                                          <p:spTgt spid="4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childTnLst>
                          </p:cTn>
                        </p:par>
                        <p:par>
                          <p:cTn id="30" fill="hold">
                            <p:stCondLst>
                              <p:cond delay="1000"/>
                            </p:stCondLst>
                            <p:childTnLst>
                              <p:par>
                                <p:cTn id="31" presetID="10" presetClass="entr" presetSubtype="0" fill="hold" nodeType="afterEffect">
                                  <p:stCondLst>
                                    <p:cond delay="25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par>
                          <p:cTn id="34" fill="hold">
                            <p:stCondLst>
                              <p:cond delay="1750"/>
                            </p:stCondLst>
                            <p:childTnLst>
                              <p:par>
                                <p:cTn id="35" presetID="10" presetClass="entr" presetSubtype="0" fill="hold" grpId="0"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9"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p:txBody>
          <a:bodyPr/>
          <a:lstStyle/>
          <a:p>
            <a:r>
              <a:rPr lang="en-GB" altLang="en-US" sz="3600" dirty="0"/>
              <a:t>How many frogs are there?</a:t>
            </a:r>
            <a:endParaRPr lang="en-GB" sz="3600" dirty="0">
              <a:latin typeface="+mn-lt"/>
            </a:endParaRPr>
          </a:p>
        </p:txBody>
      </p:sp>
      <p:sp>
        <p:nvSpPr>
          <p:cNvPr id="3" name="OH No! Text"/>
          <p:cNvSpPr/>
          <p:nvPr/>
        </p:nvSpPr>
        <p:spPr>
          <a:xfrm>
            <a:off x="2104846" y="1427969"/>
            <a:ext cx="5678187" cy="786143"/>
          </a:xfrm>
          <a:prstGeom prst="roundRect">
            <a:avLst/>
          </a:prstGeom>
          <a:solidFill>
            <a:srgbClr val="6CBA8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ltLang="en-US" sz="1600" dirty="0">
                <a:solidFill>
                  <a:schemeClr val="bg2"/>
                </a:solidFill>
                <a:latin typeface="Twinkl" pitchFamily="2" charset="0"/>
              </a:rPr>
              <a:t>Oh no! The ‘less than’ monkey is going to take one away. </a:t>
            </a:r>
            <a:br>
              <a:rPr lang="en-US" altLang="en-US" sz="1600" dirty="0">
                <a:solidFill>
                  <a:schemeClr val="bg2"/>
                </a:solidFill>
                <a:latin typeface="Twinkl" pitchFamily="2" charset="0"/>
              </a:rPr>
            </a:br>
            <a:r>
              <a:rPr lang="en-US" altLang="en-US" sz="1600" dirty="0">
                <a:solidFill>
                  <a:schemeClr val="bg2"/>
                </a:solidFill>
                <a:latin typeface="Twinkl" pitchFamily="2" charset="0"/>
              </a:rPr>
              <a:t>What is one less than 8?</a:t>
            </a:r>
            <a:endParaRPr lang="en-GB" sz="1600" dirty="0">
              <a:solidFill>
                <a:schemeClr val="bg2"/>
              </a:solidFill>
            </a:endParaRPr>
          </a:p>
        </p:txBody>
      </p:sp>
      <p:graphicFrame>
        <p:nvGraphicFramePr>
          <p:cNvPr id="9" name="Number Line"/>
          <p:cNvGraphicFramePr>
            <a:graphicFrameLocks noGrp="1"/>
          </p:cNvGraphicFramePr>
          <p:nvPr>
            <p:extLst/>
          </p:nvPr>
        </p:nvGraphicFramePr>
        <p:xfrm>
          <a:off x="866488" y="5868776"/>
          <a:ext cx="7504000" cy="264335"/>
        </p:xfrm>
        <a:graphic>
          <a:graphicData uri="http://schemas.openxmlformats.org/drawingml/2006/table">
            <a:tbl>
              <a:tblPr firstRow="1" bandRow="1">
                <a:tableStyleId>{5C22544A-7EE6-4342-B048-85BDC9FD1C3A}</a:tableStyleId>
              </a:tblPr>
              <a:tblGrid>
                <a:gridCol w="750400">
                  <a:extLst>
                    <a:ext uri="{9D8B030D-6E8A-4147-A177-3AD203B41FA5}">
                      <a16:colId xmlns:a16="http://schemas.microsoft.com/office/drawing/2014/main" xmlns="" val="2676773941"/>
                    </a:ext>
                  </a:extLst>
                </a:gridCol>
                <a:gridCol w="750400">
                  <a:extLst>
                    <a:ext uri="{9D8B030D-6E8A-4147-A177-3AD203B41FA5}">
                      <a16:colId xmlns:a16="http://schemas.microsoft.com/office/drawing/2014/main" xmlns="" val="2315998619"/>
                    </a:ext>
                  </a:extLst>
                </a:gridCol>
                <a:gridCol w="750400">
                  <a:extLst>
                    <a:ext uri="{9D8B030D-6E8A-4147-A177-3AD203B41FA5}">
                      <a16:colId xmlns:a16="http://schemas.microsoft.com/office/drawing/2014/main" xmlns="" val="997629345"/>
                    </a:ext>
                  </a:extLst>
                </a:gridCol>
                <a:gridCol w="750400">
                  <a:extLst>
                    <a:ext uri="{9D8B030D-6E8A-4147-A177-3AD203B41FA5}">
                      <a16:colId xmlns:a16="http://schemas.microsoft.com/office/drawing/2014/main" xmlns="" val="1365633238"/>
                    </a:ext>
                  </a:extLst>
                </a:gridCol>
                <a:gridCol w="750400">
                  <a:extLst>
                    <a:ext uri="{9D8B030D-6E8A-4147-A177-3AD203B41FA5}">
                      <a16:colId xmlns:a16="http://schemas.microsoft.com/office/drawing/2014/main" xmlns="" val="3789553176"/>
                    </a:ext>
                  </a:extLst>
                </a:gridCol>
                <a:gridCol w="750400">
                  <a:extLst>
                    <a:ext uri="{9D8B030D-6E8A-4147-A177-3AD203B41FA5}">
                      <a16:colId xmlns:a16="http://schemas.microsoft.com/office/drawing/2014/main" xmlns="" val="1348360293"/>
                    </a:ext>
                  </a:extLst>
                </a:gridCol>
                <a:gridCol w="750400">
                  <a:extLst>
                    <a:ext uri="{9D8B030D-6E8A-4147-A177-3AD203B41FA5}">
                      <a16:colId xmlns:a16="http://schemas.microsoft.com/office/drawing/2014/main" xmlns="" val="2393604673"/>
                    </a:ext>
                  </a:extLst>
                </a:gridCol>
                <a:gridCol w="750400">
                  <a:extLst>
                    <a:ext uri="{9D8B030D-6E8A-4147-A177-3AD203B41FA5}">
                      <a16:colId xmlns:a16="http://schemas.microsoft.com/office/drawing/2014/main" xmlns="" val="3937160280"/>
                    </a:ext>
                  </a:extLst>
                </a:gridCol>
                <a:gridCol w="750400">
                  <a:extLst>
                    <a:ext uri="{9D8B030D-6E8A-4147-A177-3AD203B41FA5}">
                      <a16:colId xmlns:a16="http://schemas.microsoft.com/office/drawing/2014/main" xmlns="" val="3912373707"/>
                    </a:ext>
                  </a:extLst>
                </a:gridCol>
                <a:gridCol w="750400">
                  <a:extLst>
                    <a:ext uri="{9D8B030D-6E8A-4147-A177-3AD203B41FA5}">
                      <a16:colId xmlns:a16="http://schemas.microsoft.com/office/drawing/2014/main" xmlns="" val="3617816314"/>
                    </a:ext>
                  </a:extLst>
                </a:gridCol>
              </a:tblGrid>
              <a:tr h="264335">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717862293"/>
                  </a:ext>
                </a:extLst>
              </a:tr>
            </a:tbl>
          </a:graphicData>
        </a:graphic>
      </p:graphicFrame>
      <p:grpSp>
        <p:nvGrpSpPr>
          <p:cNvPr id="12" name="Numbers"/>
          <p:cNvGrpSpPr/>
          <p:nvPr/>
        </p:nvGrpSpPr>
        <p:grpSpPr>
          <a:xfrm>
            <a:off x="692973" y="5428829"/>
            <a:ext cx="7925993" cy="369332"/>
            <a:chOff x="692973" y="5503653"/>
            <a:chExt cx="7925993" cy="369332"/>
          </a:xfrm>
        </p:grpSpPr>
        <p:sp>
          <p:nvSpPr>
            <p:cNvPr id="10" name="TextBox 9"/>
            <p:cNvSpPr txBox="1"/>
            <p:nvPr/>
          </p:nvSpPr>
          <p:spPr>
            <a:xfrm>
              <a:off x="692973" y="5503653"/>
              <a:ext cx="326951" cy="369332"/>
            </a:xfrm>
            <a:prstGeom prst="rect">
              <a:avLst/>
            </a:prstGeom>
            <a:noFill/>
          </p:spPr>
          <p:txBody>
            <a:bodyPr wrap="square" rtlCol="0">
              <a:spAutoFit/>
            </a:bodyPr>
            <a:lstStyle/>
            <a:p>
              <a:r>
                <a:rPr lang="en-GB" dirty="0"/>
                <a:t>0</a:t>
              </a:r>
            </a:p>
          </p:txBody>
        </p:sp>
        <p:sp>
          <p:nvSpPr>
            <p:cNvPr id="13" name="TextBox 12"/>
            <p:cNvSpPr txBox="1"/>
            <p:nvPr/>
          </p:nvSpPr>
          <p:spPr>
            <a:xfrm>
              <a:off x="1455681" y="5503653"/>
              <a:ext cx="326951" cy="369332"/>
            </a:xfrm>
            <a:prstGeom prst="rect">
              <a:avLst/>
            </a:prstGeom>
            <a:noFill/>
          </p:spPr>
          <p:txBody>
            <a:bodyPr wrap="square" rtlCol="0">
              <a:spAutoFit/>
            </a:bodyPr>
            <a:lstStyle/>
            <a:p>
              <a:r>
                <a:rPr lang="en-GB" dirty="0"/>
                <a:t>1</a:t>
              </a:r>
            </a:p>
          </p:txBody>
        </p:sp>
        <p:sp>
          <p:nvSpPr>
            <p:cNvPr id="14" name="TextBox 13"/>
            <p:cNvSpPr txBox="1"/>
            <p:nvPr/>
          </p:nvSpPr>
          <p:spPr>
            <a:xfrm>
              <a:off x="2228311" y="5503653"/>
              <a:ext cx="297228" cy="369332"/>
            </a:xfrm>
            <a:prstGeom prst="rect">
              <a:avLst/>
            </a:prstGeom>
            <a:noFill/>
          </p:spPr>
          <p:txBody>
            <a:bodyPr wrap="square" rtlCol="0">
              <a:spAutoFit/>
            </a:bodyPr>
            <a:lstStyle/>
            <a:p>
              <a:r>
                <a:rPr lang="en-GB" dirty="0"/>
                <a:t>2</a:t>
              </a:r>
            </a:p>
          </p:txBody>
        </p:sp>
        <p:sp>
          <p:nvSpPr>
            <p:cNvPr id="15" name="TextBox 14"/>
            <p:cNvSpPr txBox="1"/>
            <p:nvPr/>
          </p:nvSpPr>
          <p:spPr>
            <a:xfrm>
              <a:off x="2961071" y="5503653"/>
              <a:ext cx="326951" cy="369332"/>
            </a:xfrm>
            <a:prstGeom prst="rect">
              <a:avLst/>
            </a:prstGeom>
            <a:noFill/>
          </p:spPr>
          <p:txBody>
            <a:bodyPr wrap="square" rtlCol="0">
              <a:spAutoFit/>
            </a:bodyPr>
            <a:lstStyle/>
            <a:p>
              <a:r>
                <a:rPr lang="en-GB" dirty="0"/>
                <a:t>3</a:t>
              </a:r>
            </a:p>
          </p:txBody>
        </p:sp>
        <p:sp>
          <p:nvSpPr>
            <p:cNvPr id="16" name="TextBox 15"/>
            <p:cNvSpPr txBox="1"/>
            <p:nvPr/>
          </p:nvSpPr>
          <p:spPr>
            <a:xfrm>
              <a:off x="3711736" y="5503653"/>
              <a:ext cx="319347" cy="369332"/>
            </a:xfrm>
            <a:prstGeom prst="rect">
              <a:avLst/>
            </a:prstGeom>
            <a:noFill/>
          </p:spPr>
          <p:txBody>
            <a:bodyPr wrap="square" rtlCol="0">
              <a:spAutoFit/>
            </a:bodyPr>
            <a:lstStyle/>
            <a:p>
              <a:r>
                <a:rPr lang="en-GB" dirty="0"/>
                <a:t>4</a:t>
              </a:r>
            </a:p>
          </p:txBody>
        </p:sp>
        <p:sp>
          <p:nvSpPr>
            <p:cNvPr id="17" name="TextBox 16"/>
            <p:cNvSpPr txBox="1"/>
            <p:nvPr/>
          </p:nvSpPr>
          <p:spPr>
            <a:xfrm>
              <a:off x="4459360" y="5503653"/>
              <a:ext cx="326951" cy="369332"/>
            </a:xfrm>
            <a:prstGeom prst="rect">
              <a:avLst/>
            </a:prstGeom>
            <a:noFill/>
          </p:spPr>
          <p:txBody>
            <a:bodyPr wrap="square" rtlCol="0">
              <a:spAutoFit/>
            </a:bodyPr>
            <a:lstStyle/>
            <a:p>
              <a:r>
                <a:rPr lang="en-GB" dirty="0"/>
                <a:t>5</a:t>
              </a:r>
            </a:p>
          </p:txBody>
        </p:sp>
        <p:sp>
          <p:nvSpPr>
            <p:cNvPr id="18" name="TextBox 17"/>
            <p:cNvSpPr txBox="1"/>
            <p:nvPr/>
          </p:nvSpPr>
          <p:spPr>
            <a:xfrm>
              <a:off x="5197557" y="5503653"/>
              <a:ext cx="326951" cy="369332"/>
            </a:xfrm>
            <a:prstGeom prst="rect">
              <a:avLst/>
            </a:prstGeom>
            <a:noFill/>
          </p:spPr>
          <p:txBody>
            <a:bodyPr wrap="square" rtlCol="0">
              <a:spAutoFit/>
            </a:bodyPr>
            <a:lstStyle/>
            <a:p>
              <a:r>
                <a:rPr lang="en-GB" dirty="0"/>
                <a:t>6</a:t>
              </a:r>
            </a:p>
          </p:txBody>
        </p:sp>
        <p:sp>
          <p:nvSpPr>
            <p:cNvPr id="19" name="TextBox 18"/>
            <p:cNvSpPr txBox="1"/>
            <p:nvPr/>
          </p:nvSpPr>
          <p:spPr>
            <a:xfrm>
              <a:off x="5947257" y="5503653"/>
              <a:ext cx="326951" cy="369332"/>
            </a:xfrm>
            <a:prstGeom prst="rect">
              <a:avLst/>
            </a:prstGeom>
            <a:noFill/>
          </p:spPr>
          <p:txBody>
            <a:bodyPr wrap="square" rtlCol="0">
              <a:spAutoFit/>
            </a:bodyPr>
            <a:lstStyle/>
            <a:p>
              <a:r>
                <a:rPr lang="en-GB" b="1" dirty="0">
                  <a:solidFill>
                    <a:srgbClr val="009285"/>
                  </a:solidFill>
                </a:rPr>
                <a:t>7</a:t>
              </a:r>
            </a:p>
          </p:txBody>
        </p:sp>
        <p:sp>
          <p:nvSpPr>
            <p:cNvPr id="20" name="TextBox 19"/>
            <p:cNvSpPr txBox="1"/>
            <p:nvPr/>
          </p:nvSpPr>
          <p:spPr>
            <a:xfrm>
              <a:off x="6708461" y="5503653"/>
              <a:ext cx="326951" cy="369332"/>
            </a:xfrm>
            <a:prstGeom prst="rect">
              <a:avLst/>
            </a:prstGeom>
            <a:noFill/>
          </p:spPr>
          <p:txBody>
            <a:bodyPr wrap="square" rtlCol="0">
              <a:spAutoFit/>
            </a:bodyPr>
            <a:lstStyle/>
            <a:p>
              <a:r>
                <a:rPr lang="en-GB" b="1" dirty="0">
                  <a:solidFill>
                    <a:srgbClr val="009285"/>
                  </a:solidFill>
                </a:rPr>
                <a:t>8</a:t>
              </a:r>
            </a:p>
          </p:txBody>
        </p:sp>
        <p:sp>
          <p:nvSpPr>
            <p:cNvPr id="22" name="TextBox 21"/>
            <p:cNvSpPr txBox="1"/>
            <p:nvPr/>
          </p:nvSpPr>
          <p:spPr>
            <a:xfrm>
              <a:off x="7456082" y="5503653"/>
              <a:ext cx="326951" cy="369332"/>
            </a:xfrm>
            <a:prstGeom prst="rect">
              <a:avLst/>
            </a:prstGeom>
            <a:noFill/>
          </p:spPr>
          <p:txBody>
            <a:bodyPr wrap="square" rtlCol="0">
              <a:spAutoFit/>
            </a:bodyPr>
            <a:lstStyle/>
            <a:p>
              <a:r>
                <a:rPr lang="en-GB" dirty="0"/>
                <a:t>9</a:t>
              </a:r>
            </a:p>
          </p:txBody>
        </p:sp>
        <p:sp>
          <p:nvSpPr>
            <p:cNvPr id="23" name="TextBox 22"/>
            <p:cNvSpPr txBox="1"/>
            <p:nvPr/>
          </p:nvSpPr>
          <p:spPr>
            <a:xfrm>
              <a:off x="8134694" y="5503653"/>
              <a:ext cx="484272" cy="369332"/>
            </a:xfrm>
            <a:prstGeom prst="rect">
              <a:avLst/>
            </a:prstGeom>
            <a:noFill/>
          </p:spPr>
          <p:txBody>
            <a:bodyPr wrap="square" rtlCol="0">
              <a:spAutoFit/>
            </a:bodyPr>
            <a:lstStyle/>
            <a:p>
              <a:r>
                <a:rPr lang="en-GB" dirty="0"/>
                <a:t>10</a:t>
              </a:r>
            </a:p>
          </p:txBody>
        </p:sp>
      </p:grpSp>
      <p:sp>
        <p:nvSpPr>
          <p:cNvPr id="29" name="2nd Circle"/>
          <p:cNvSpPr/>
          <p:nvPr/>
        </p:nvSpPr>
        <p:spPr>
          <a:xfrm>
            <a:off x="5917351" y="5428829"/>
            <a:ext cx="369332" cy="369332"/>
          </a:xfrm>
          <a:prstGeom prst="ellipse">
            <a:avLst/>
          </a:prstGeom>
          <a:noFill/>
          <a:ln w="38100">
            <a:solidFill>
              <a:srgbClr val="86B7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Answer Text"/>
          <p:cNvSpPr/>
          <p:nvPr/>
        </p:nvSpPr>
        <p:spPr>
          <a:xfrm>
            <a:off x="790542" y="6246059"/>
            <a:ext cx="7579946" cy="513728"/>
          </a:xfrm>
          <a:prstGeom prst="roundRect">
            <a:avLst/>
          </a:prstGeom>
          <a:solidFill>
            <a:srgbClr val="0092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ltLang="en-US" sz="1600" b="1" dirty="0">
                <a:solidFill>
                  <a:schemeClr val="bg2"/>
                </a:solidFill>
                <a:latin typeface="Twinkl" pitchFamily="2" charset="0"/>
              </a:rPr>
              <a:t>One less than 8 is 7.</a:t>
            </a:r>
          </a:p>
        </p:txBody>
      </p:sp>
      <p:grpSp>
        <p:nvGrpSpPr>
          <p:cNvPr id="6" name="Group 5"/>
          <p:cNvGrpSpPr/>
          <p:nvPr/>
        </p:nvGrpSpPr>
        <p:grpSpPr>
          <a:xfrm flipH="1">
            <a:off x="6060529" y="5208309"/>
            <a:ext cx="940329" cy="903813"/>
            <a:chOff x="2992853" y="5208309"/>
            <a:chExt cx="931698" cy="903813"/>
          </a:xfrm>
        </p:grpSpPr>
        <p:sp>
          <p:nvSpPr>
            <p:cNvPr id="31" name="Arc"/>
            <p:cNvSpPr/>
            <p:nvPr/>
          </p:nvSpPr>
          <p:spPr>
            <a:xfrm rot="18984947">
              <a:off x="2992853" y="5208309"/>
              <a:ext cx="931698" cy="903813"/>
            </a:xfrm>
            <a:prstGeom prst="arc">
              <a:avLst/>
            </a:prstGeom>
            <a:ln w="28575">
              <a:solidFill>
                <a:srgbClr val="86B73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 name="Isosceles Triangle 1"/>
            <p:cNvSpPr/>
            <p:nvPr/>
          </p:nvSpPr>
          <p:spPr>
            <a:xfrm rot="8354735">
              <a:off x="3747932" y="5301370"/>
              <a:ext cx="127755" cy="99833"/>
            </a:xfrm>
            <a:prstGeom prst="triangle">
              <a:avLst/>
            </a:prstGeom>
            <a:solidFill>
              <a:srgbClr val="86B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6" name="Picture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750" y="1526178"/>
            <a:ext cx="1537592" cy="158661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2741" y="2876767"/>
            <a:ext cx="1369061" cy="831929"/>
          </a:xfrm>
          <a:prstGeom prst="rect">
            <a:avLst/>
          </a:prstGeom>
        </p:spPr>
      </p:pic>
      <p:pic>
        <p:nvPicPr>
          <p:cNvPr id="39" name="Pictur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2739" y="3981825"/>
            <a:ext cx="1369061" cy="831929"/>
          </a:xfrm>
          <a:prstGeom prst="rect">
            <a:avLst/>
          </a:prstGeom>
        </p:spPr>
      </p:pic>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1841" y="3984694"/>
            <a:ext cx="1369061" cy="831929"/>
          </a:xfrm>
          <a:prstGeom prst="rect">
            <a:avLst/>
          </a:prstGeom>
        </p:spPr>
      </p:pic>
      <p:pic>
        <p:nvPicPr>
          <p:cNvPr id="42" name="Picture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9845" y="3971071"/>
            <a:ext cx="1369061" cy="831929"/>
          </a:xfrm>
          <a:prstGeom prst="rect">
            <a:avLst/>
          </a:prstGeom>
        </p:spPr>
      </p:pic>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4794" y="3992727"/>
            <a:ext cx="1369061" cy="831929"/>
          </a:xfrm>
          <a:prstGeom prst="rect">
            <a:avLst/>
          </a:prstGeom>
        </p:spPr>
      </p:pic>
      <p:pic>
        <p:nvPicPr>
          <p:cNvPr id="44" name="Picture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9846" y="2876767"/>
            <a:ext cx="1369061" cy="831929"/>
          </a:xfrm>
          <a:prstGeom prst="rect">
            <a:avLst/>
          </a:prstGeom>
        </p:spPr>
      </p:pic>
      <p:pic>
        <p:nvPicPr>
          <p:cNvPr id="45" name="Picture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4794" y="2891506"/>
            <a:ext cx="1369061" cy="831929"/>
          </a:xfrm>
          <a:prstGeom prst="rect">
            <a:avLst/>
          </a:prstGeom>
        </p:spPr>
      </p:pic>
      <p:pic>
        <p:nvPicPr>
          <p:cNvPr id="46" name="Picture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7688" y="2883473"/>
            <a:ext cx="1369061" cy="831929"/>
          </a:xfrm>
          <a:prstGeom prst="rect">
            <a:avLst/>
          </a:prstGeom>
        </p:spPr>
      </p:pic>
    </p:spTree>
    <p:extLst>
      <p:ext uri="{BB962C8B-B14F-4D97-AF65-F5344CB8AC3E}">
        <p14:creationId xmlns:p14="http://schemas.microsoft.com/office/powerpoint/2010/main" val="2686797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45"/>
                                        </p:tgtEl>
                                      </p:cBhvr>
                                    </p:animEffect>
                                    <p:set>
                                      <p:cBhvr>
                                        <p:cTn id="17" dur="1" fill="hold">
                                          <p:stCondLst>
                                            <p:cond delay="499"/>
                                          </p:stCondLst>
                                        </p:cTn>
                                        <p:tgtEl>
                                          <p:spTgt spid="4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childTnLst>
                          </p:cTn>
                        </p:par>
                        <p:par>
                          <p:cTn id="30" fill="hold">
                            <p:stCondLst>
                              <p:cond delay="1000"/>
                            </p:stCondLst>
                            <p:childTnLst>
                              <p:par>
                                <p:cTn id="31" presetID="10" presetClass="entr" presetSubtype="0" fill="hold" nodeType="afterEffect">
                                  <p:stCondLst>
                                    <p:cond delay="25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par>
                          <p:cTn id="34" fill="hold">
                            <p:stCondLst>
                              <p:cond delay="1750"/>
                            </p:stCondLst>
                            <p:childTnLst>
                              <p:par>
                                <p:cTn id="35" presetID="10" presetClass="entr" presetSubtype="0" fill="hold" grpId="0"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9"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p:txBody>
          <a:bodyPr/>
          <a:lstStyle/>
          <a:p>
            <a:r>
              <a:rPr lang="en-GB" altLang="en-US" sz="3600" dirty="0"/>
              <a:t>How many snakes are there?</a:t>
            </a:r>
            <a:endParaRPr lang="en-GB" sz="3600" dirty="0">
              <a:latin typeface="+mn-lt"/>
            </a:endParaRPr>
          </a:p>
        </p:txBody>
      </p:sp>
      <p:sp>
        <p:nvSpPr>
          <p:cNvPr id="3" name="OH No! Text"/>
          <p:cNvSpPr/>
          <p:nvPr/>
        </p:nvSpPr>
        <p:spPr>
          <a:xfrm>
            <a:off x="2104846" y="1427969"/>
            <a:ext cx="5678187" cy="786143"/>
          </a:xfrm>
          <a:prstGeom prst="roundRect">
            <a:avLst/>
          </a:prstGeom>
          <a:solidFill>
            <a:srgbClr val="6CBA8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ltLang="en-US" sz="1600" dirty="0">
                <a:solidFill>
                  <a:schemeClr val="bg2"/>
                </a:solidFill>
                <a:latin typeface="Twinkl" pitchFamily="2" charset="0"/>
              </a:rPr>
              <a:t>Oh no! The ‘less than’ monkey is going to take one away. </a:t>
            </a:r>
            <a:br>
              <a:rPr lang="en-US" altLang="en-US" sz="1600" dirty="0">
                <a:solidFill>
                  <a:schemeClr val="bg2"/>
                </a:solidFill>
                <a:latin typeface="Twinkl" pitchFamily="2" charset="0"/>
              </a:rPr>
            </a:br>
            <a:r>
              <a:rPr lang="en-US" altLang="en-US" sz="1600" dirty="0">
                <a:solidFill>
                  <a:schemeClr val="bg2"/>
                </a:solidFill>
                <a:latin typeface="Twinkl" pitchFamily="2" charset="0"/>
              </a:rPr>
              <a:t>What is one less than 6?</a:t>
            </a:r>
            <a:endParaRPr lang="en-GB" sz="1600" dirty="0">
              <a:solidFill>
                <a:schemeClr val="bg2"/>
              </a:solidFill>
            </a:endParaRPr>
          </a:p>
        </p:txBody>
      </p:sp>
      <p:graphicFrame>
        <p:nvGraphicFramePr>
          <p:cNvPr id="9" name="Number Line"/>
          <p:cNvGraphicFramePr>
            <a:graphicFrameLocks noGrp="1"/>
          </p:cNvGraphicFramePr>
          <p:nvPr>
            <p:extLst/>
          </p:nvPr>
        </p:nvGraphicFramePr>
        <p:xfrm>
          <a:off x="866488" y="5868776"/>
          <a:ext cx="7504000" cy="264335"/>
        </p:xfrm>
        <a:graphic>
          <a:graphicData uri="http://schemas.openxmlformats.org/drawingml/2006/table">
            <a:tbl>
              <a:tblPr firstRow="1" bandRow="1">
                <a:tableStyleId>{5C22544A-7EE6-4342-B048-85BDC9FD1C3A}</a:tableStyleId>
              </a:tblPr>
              <a:tblGrid>
                <a:gridCol w="750400">
                  <a:extLst>
                    <a:ext uri="{9D8B030D-6E8A-4147-A177-3AD203B41FA5}">
                      <a16:colId xmlns:a16="http://schemas.microsoft.com/office/drawing/2014/main" xmlns="" val="2676773941"/>
                    </a:ext>
                  </a:extLst>
                </a:gridCol>
                <a:gridCol w="750400">
                  <a:extLst>
                    <a:ext uri="{9D8B030D-6E8A-4147-A177-3AD203B41FA5}">
                      <a16:colId xmlns:a16="http://schemas.microsoft.com/office/drawing/2014/main" xmlns="" val="2315998619"/>
                    </a:ext>
                  </a:extLst>
                </a:gridCol>
                <a:gridCol w="750400">
                  <a:extLst>
                    <a:ext uri="{9D8B030D-6E8A-4147-A177-3AD203B41FA5}">
                      <a16:colId xmlns:a16="http://schemas.microsoft.com/office/drawing/2014/main" xmlns="" val="997629345"/>
                    </a:ext>
                  </a:extLst>
                </a:gridCol>
                <a:gridCol w="750400">
                  <a:extLst>
                    <a:ext uri="{9D8B030D-6E8A-4147-A177-3AD203B41FA5}">
                      <a16:colId xmlns:a16="http://schemas.microsoft.com/office/drawing/2014/main" xmlns="" val="1365633238"/>
                    </a:ext>
                  </a:extLst>
                </a:gridCol>
                <a:gridCol w="750400">
                  <a:extLst>
                    <a:ext uri="{9D8B030D-6E8A-4147-A177-3AD203B41FA5}">
                      <a16:colId xmlns:a16="http://schemas.microsoft.com/office/drawing/2014/main" xmlns="" val="3789553176"/>
                    </a:ext>
                  </a:extLst>
                </a:gridCol>
                <a:gridCol w="750400">
                  <a:extLst>
                    <a:ext uri="{9D8B030D-6E8A-4147-A177-3AD203B41FA5}">
                      <a16:colId xmlns:a16="http://schemas.microsoft.com/office/drawing/2014/main" xmlns="" val="1348360293"/>
                    </a:ext>
                  </a:extLst>
                </a:gridCol>
                <a:gridCol w="750400">
                  <a:extLst>
                    <a:ext uri="{9D8B030D-6E8A-4147-A177-3AD203B41FA5}">
                      <a16:colId xmlns:a16="http://schemas.microsoft.com/office/drawing/2014/main" xmlns="" val="2393604673"/>
                    </a:ext>
                  </a:extLst>
                </a:gridCol>
                <a:gridCol w="750400">
                  <a:extLst>
                    <a:ext uri="{9D8B030D-6E8A-4147-A177-3AD203B41FA5}">
                      <a16:colId xmlns:a16="http://schemas.microsoft.com/office/drawing/2014/main" xmlns="" val="3937160280"/>
                    </a:ext>
                  </a:extLst>
                </a:gridCol>
                <a:gridCol w="750400">
                  <a:extLst>
                    <a:ext uri="{9D8B030D-6E8A-4147-A177-3AD203B41FA5}">
                      <a16:colId xmlns:a16="http://schemas.microsoft.com/office/drawing/2014/main" xmlns="" val="3912373707"/>
                    </a:ext>
                  </a:extLst>
                </a:gridCol>
                <a:gridCol w="750400">
                  <a:extLst>
                    <a:ext uri="{9D8B030D-6E8A-4147-A177-3AD203B41FA5}">
                      <a16:colId xmlns:a16="http://schemas.microsoft.com/office/drawing/2014/main" xmlns="" val="3617816314"/>
                    </a:ext>
                  </a:extLst>
                </a:gridCol>
              </a:tblGrid>
              <a:tr h="264335">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717862293"/>
                  </a:ext>
                </a:extLst>
              </a:tr>
            </a:tbl>
          </a:graphicData>
        </a:graphic>
      </p:graphicFrame>
      <p:grpSp>
        <p:nvGrpSpPr>
          <p:cNvPr id="12" name="Numbers"/>
          <p:cNvGrpSpPr/>
          <p:nvPr/>
        </p:nvGrpSpPr>
        <p:grpSpPr>
          <a:xfrm>
            <a:off x="692973" y="5428829"/>
            <a:ext cx="7925993" cy="369332"/>
            <a:chOff x="692973" y="5503653"/>
            <a:chExt cx="7925993" cy="369332"/>
          </a:xfrm>
        </p:grpSpPr>
        <p:sp>
          <p:nvSpPr>
            <p:cNvPr id="10" name="TextBox 9"/>
            <p:cNvSpPr txBox="1"/>
            <p:nvPr/>
          </p:nvSpPr>
          <p:spPr>
            <a:xfrm>
              <a:off x="692973" y="5503653"/>
              <a:ext cx="326951" cy="369332"/>
            </a:xfrm>
            <a:prstGeom prst="rect">
              <a:avLst/>
            </a:prstGeom>
            <a:noFill/>
          </p:spPr>
          <p:txBody>
            <a:bodyPr wrap="square" rtlCol="0">
              <a:spAutoFit/>
            </a:bodyPr>
            <a:lstStyle/>
            <a:p>
              <a:r>
                <a:rPr lang="en-GB" dirty="0"/>
                <a:t>0</a:t>
              </a:r>
            </a:p>
          </p:txBody>
        </p:sp>
        <p:sp>
          <p:nvSpPr>
            <p:cNvPr id="13" name="TextBox 12"/>
            <p:cNvSpPr txBox="1"/>
            <p:nvPr/>
          </p:nvSpPr>
          <p:spPr>
            <a:xfrm>
              <a:off x="1455681" y="5503653"/>
              <a:ext cx="326951" cy="369332"/>
            </a:xfrm>
            <a:prstGeom prst="rect">
              <a:avLst/>
            </a:prstGeom>
            <a:noFill/>
          </p:spPr>
          <p:txBody>
            <a:bodyPr wrap="square" rtlCol="0">
              <a:spAutoFit/>
            </a:bodyPr>
            <a:lstStyle/>
            <a:p>
              <a:r>
                <a:rPr lang="en-GB" dirty="0"/>
                <a:t>1</a:t>
              </a:r>
            </a:p>
          </p:txBody>
        </p:sp>
        <p:sp>
          <p:nvSpPr>
            <p:cNvPr id="14" name="TextBox 13"/>
            <p:cNvSpPr txBox="1"/>
            <p:nvPr/>
          </p:nvSpPr>
          <p:spPr>
            <a:xfrm>
              <a:off x="2228311" y="5503653"/>
              <a:ext cx="297228" cy="369332"/>
            </a:xfrm>
            <a:prstGeom prst="rect">
              <a:avLst/>
            </a:prstGeom>
            <a:noFill/>
          </p:spPr>
          <p:txBody>
            <a:bodyPr wrap="square" rtlCol="0">
              <a:spAutoFit/>
            </a:bodyPr>
            <a:lstStyle/>
            <a:p>
              <a:r>
                <a:rPr lang="en-GB" dirty="0"/>
                <a:t>2</a:t>
              </a:r>
            </a:p>
          </p:txBody>
        </p:sp>
        <p:sp>
          <p:nvSpPr>
            <p:cNvPr id="15" name="TextBox 14"/>
            <p:cNvSpPr txBox="1"/>
            <p:nvPr/>
          </p:nvSpPr>
          <p:spPr>
            <a:xfrm>
              <a:off x="2961071" y="5503653"/>
              <a:ext cx="326951" cy="369332"/>
            </a:xfrm>
            <a:prstGeom prst="rect">
              <a:avLst/>
            </a:prstGeom>
            <a:noFill/>
          </p:spPr>
          <p:txBody>
            <a:bodyPr wrap="square" rtlCol="0">
              <a:spAutoFit/>
            </a:bodyPr>
            <a:lstStyle/>
            <a:p>
              <a:r>
                <a:rPr lang="en-GB" dirty="0"/>
                <a:t>3</a:t>
              </a:r>
            </a:p>
          </p:txBody>
        </p:sp>
        <p:sp>
          <p:nvSpPr>
            <p:cNvPr id="16" name="TextBox 15"/>
            <p:cNvSpPr txBox="1"/>
            <p:nvPr/>
          </p:nvSpPr>
          <p:spPr>
            <a:xfrm>
              <a:off x="3711736" y="5503653"/>
              <a:ext cx="319347" cy="369332"/>
            </a:xfrm>
            <a:prstGeom prst="rect">
              <a:avLst/>
            </a:prstGeom>
            <a:noFill/>
          </p:spPr>
          <p:txBody>
            <a:bodyPr wrap="square" rtlCol="0">
              <a:spAutoFit/>
            </a:bodyPr>
            <a:lstStyle/>
            <a:p>
              <a:r>
                <a:rPr lang="en-GB" dirty="0"/>
                <a:t>4</a:t>
              </a:r>
            </a:p>
          </p:txBody>
        </p:sp>
        <p:sp>
          <p:nvSpPr>
            <p:cNvPr id="17" name="TextBox 16"/>
            <p:cNvSpPr txBox="1"/>
            <p:nvPr/>
          </p:nvSpPr>
          <p:spPr>
            <a:xfrm>
              <a:off x="4459360" y="5503653"/>
              <a:ext cx="326951" cy="369332"/>
            </a:xfrm>
            <a:prstGeom prst="rect">
              <a:avLst/>
            </a:prstGeom>
            <a:noFill/>
          </p:spPr>
          <p:txBody>
            <a:bodyPr wrap="square" rtlCol="0">
              <a:spAutoFit/>
            </a:bodyPr>
            <a:lstStyle/>
            <a:p>
              <a:r>
                <a:rPr lang="en-GB" b="1" dirty="0">
                  <a:solidFill>
                    <a:srgbClr val="009285"/>
                  </a:solidFill>
                </a:rPr>
                <a:t>5</a:t>
              </a:r>
            </a:p>
          </p:txBody>
        </p:sp>
        <p:sp>
          <p:nvSpPr>
            <p:cNvPr id="18" name="TextBox 17"/>
            <p:cNvSpPr txBox="1"/>
            <p:nvPr/>
          </p:nvSpPr>
          <p:spPr>
            <a:xfrm>
              <a:off x="5197557" y="5503653"/>
              <a:ext cx="326951" cy="369332"/>
            </a:xfrm>
            <a:prstGeom prst="rect">
              <a:avLst/>
            </a:prstGeom>
            <a:noFill/>
          </p:spPr>
          <p:txBody>
            <a:bodyPr wrap="square" rtlCol="0">
              <a:spAutoFit/>
            </a:bodyPr>
            <a:lstStyle/>
            <a:p>
              <a:r>
                <a:rPr lang="en-GB" b="1" dirty="0">
                  <a:solidFill>
                    <a:srgbClr val="009285"/>
                  </a:solidFill>
                </a:rPr>
                <a:t>6</a:t>
              </a:r>
            </a:p>
          </p:txBody>
        </p:sp>
        <p:sp>
          <p:nvSpPr>
            <p:cNvPr id="19" name="TextBox 18"/>
            <p:cNvSpPr txBox="1"/>
            <p:nvPr/>
          </p:nvSpPr>
          <p:spPr>
            <a:xfrm>
              <a:off x="5947257" y="5503653"/>
              <a:ext cx="326951" cy="369332"/>
            </a:xfrm>
            <a:prstGeom prst="rect">
              <a:avLst/>
            </a:prstGeom>
            <a:noFill/>
          </p:spPr>
          <p:txBody>
            <a:bodyPr wrap="square" rtlCol="0">
              <a:spAutoFit/>
            </a:bodyPr>
            <a:lstStyle/>
            <a:p>
              <a:r>
                <a:rPr lang="en-GB" dirty="0"/>
                <a:t>7</a:t>
              </a:r>
            </a:p>
          </p:txBody>
        </p:sp>
        <p:sp>
          <p:nvSpPr>
            <p:cNvPr id="20" name="TextBox 19"/>
            <p:cNvSpPr txBox="1"/>
            <p:nvPr/>
          </p:nvSpPr>
          <p:spPr>
            <a:xfrm>
              <a:off x="6708461" y="5503653"/>
              <a:ext cx="326951" cy="369332"/>
            </a:xfrm>
            <a:prstGeom prst="rect">
              <a:avLst/>
            </a:prstGeom>
            <a:noFill/>
          </p:spPr>
          <p:txBody>
            <a:bodyPr wrap="square" rtlCol="0">
              <a:spAutoFit/>
            </a:bodyPr>
            <a:lstStyle/>
            <a:p>
              <a:r>
                <a:rPr lang="en-GB" dirty="0"/>
                <a:t>8</a:t>
              </a:r>
            </a:p>
          </p:txBody>
        </p:sp>
        <p:sp>
          <p:nvSpPr>
            <p:cNvPr id="22" name="TextBox 21"/>
            <p:cNvSpPr txBox="1"/>
            <p:nvPr/>
          </p:nvSpPr>
          <p:spPr>
            <a:xfrm>
              <a:off x="7456082" y="5503653"/>
              <a:ext cx="326951" cy="369332"/>
            </a:xfrm>
            <a:prstGeom prst="rect">
              <a:avLst/>
            </a:prstGeom>
            <a:noFill/>
          </p:spPr>
          <p:txBody>
            <a:bodyPr wrap="square" rtlCol="0">
              <a:spAutoFit/>
            </a:bodyPr>
            <a:lstStyle/>
            <a:p>
              <a:r>
                <a:rPr lang="en-GB" dirty="0"/>
                <a:t>9</a:t>
              </a:r>
            </a:p>
          </p:txBody>
        </p:sp>
        <p:sp>
          <p:nvSpPr>
            <p:cNvPr id="23" name="TextBox 22"/>
            <p:cNvSpPr txBox="1"/>
            <p:nvPr/>
          </p:nvSpPr>
          <p:spPr>
            <a:xfrm>
              <a:off x="8134694" y="5503653"/>
              <a:ext cx="484272" cy="369332"/>
            </a:xfrm>
            <a:prstGeom prst="rect">
              <a:avLst/>
            </a:prstGeom>
            <a:noFill/>
          </p:spPr>
          <p:txBody>
            <a:bodyPr wrap="square" rtlCol="0">
              <a:spAutoFit/>
            </a:bodyPr>
            <a:lstStyle/>
            <a:p>
              <a:r>
                <a:rPr lang="en-GB" dirty="0"/>
                <a:t>10</a:t>
              </a:r>
            </a:p>
          </p:txBody>
        </p:sp>
      </p:grpSp>
      <p:sp>
        <p:nvSpPr>
          <p:cNvPr id="29" name="2nd Circle"/>
          <p:cNvSpPr/>
          <p:nvPr/>
        </p:nvSpPr>
        <p:spPr>
          <a:xfrm>
            <a:off x="4425474" y="5428829"/>
            <a:ext cx="369332" cy="369332"/>
          </a:xfrm>
          <a:prstGeom prst="ellipse">
            <a:avLst/>
          </a:prstGeom>
          <a:noFill/>
          <a:ln w="38100">
            <a:solidFill>
              <a:srgbClr val="86B7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Answer Text"/>
          <p:cNvSpPr/>
          <p:nvPr/>
        </p:nvSpPr>
        <p:spPr>
          <a:xfrm>
            <a:off x="790542" y="6246059"/>
            <a:ext cx="7579946" cy="513728"/>
          </a:xfrm>
          <a:prstGeom prst="roundRect">
            <a:avLst/>
          </a:prstGeom>
          <a:solidFill>
            <a:srgbClr val="0092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ltLang="en-US" sz="1600" b="1" dirty="0">
                <a:solidFill>
                  <a:schemeClr val="bg2"/>
                </a:solidFill>
                <a:latin typeface="Twinkl" pitchFamily="2" charset="0"/>
              </a:rPr>
              <a:t>One less than 6 is 5.</a:t>
            </a:r>
          </a:p>
        </p:txBody>
      </p:sp>
      <p:grpSp>
        <p:nvGrpSpPr>
          <p:cNvPr id="6" name="Group 5"/>
          <p:cNvGrpSpPr/>
          <p:nvPr/>
        </p:nvGrpSpPr>
        <p:grpSpPr>
          <a:xfrm flipH="1">
            <a:off x="4568652" y="5208309"/>
            <a:ext cx="940329" cy="903813"/>
            <a:chOff x="2992853" y="5208309"/>
            <a:chExt cx="931698" cy="903813"/>
          </a:xfrm>
        </p:grpSpPr>
        <p:sp>
          <p:nvSpPr>
            <p:cNvPr id="31" name="Arc"/>
            <p:cNvSpPr/>
            <p:nvPr/>
          </p:nvSpPr>
          <p:spPr>
            <a:xfrm rot="18984947">
              <a:off x="2992853" y="5208309"/>
              <a:ext cx="931698" cy="903813"/>
            </a:xfrm>
            <a:prstGeom prst="arc">
              <a:avLst/>
            </a:prstGeom>
            <a:ln w="28575">
              <a:solidFill>
                <a:srgbClr val="86B73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 name="Isosceles Triangle 1"/>
            <p:cNvSpPr/>
            <p:nvPr/>
          </p:nvSpPr>
          <p:spPr>
            <a:xfrm rot="8354735">
              <a:off x="3747932" y="5301370"/>
              <a:ext cx="127755" cy="99833"/>
            </a:xfrm>
            <a:prstGeom prst="triangle">
              <a:avLst/>
            </a:prstGeom>
            <a:solidFill>
              <a:srgbClr val="86B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4" name="Picture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750" y="1526178"/>
            <a:ext cx="1537592" cy="1586613"/>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7064" y="3994570"/>
            <a:ext cx="1375483" cy="1055499"/>
          </a:xfrm>
          <a:prstGeom prst="rect">
            <a:avLst/>
          </a:prstGeom>
        </p:spPr>
      </p:pic>
      <p:pic>
        <p:nvPicPr>
          <p:cNvPr id="38" name="Pictur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5058" y="3991494"/>
            <a:ext cx="1375483" cy="1055499"/>
          </a:xfrm>
          <a:prstGeom prst="rect">
            <a:avLst/>
          </a:prstGeom>
        </p:spPr>
      </p:pic>
      <p:pic>
        <p:nvPicPr>
          <p:cNvPr id="47" name="Picture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7064" y="2493374"/>
            <a:ext cx="1375483" cy="1055499"/>
          </a:xfrm>
          <a:prstGeom prst="rect">
            <a:avLst/>
          </a:prstGeom>
        </p:spPr>
      </p:pic>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8284" y="3984802"/>
            <a:ext cx="1375483" cy="1055499"/>
          </a:xfrm>
          <a:prstGeom prst="rect">
            <a:avLst/>
          </a:prstGeom>
        </p:spPr>
      </p:pic>
      <p:pic>
        <p:nvPicPr>
          <p:cNvPr id="49" name="Picture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9071" y="2476769"/>
            <a:ext cx="1375483" cy="1055499"/>
          </a:xfrm>
          <a:prstGeom prst="rect">
            <a:avLst/>
          </a:prstGeom>
        </p:spPr>
      </p:pic>
      <p:pic>
        <p:nvPicPr>
          <p:cNvPr id="50" name="Picture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5058" y="2476769"/>
            <a:ext cx="1375483" cy="1055499"/>
          </a:xfrm>
          <a:prstGeom prst="rect">
            <a:avLst/>
          </a:prstGeom>
        </p:spPr>
      </p:pic>
    </p:spTree>
    <p:extLst>
      <p:ext uri="{BB962C8B-B14F-4D97-AF65-F5344CB8AC3E}">
        <p14:creationId xmlns:p14="http://schemas.microsoft.com/office/powerpoint/2010/main" val="1027367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49"/>
                                        </p:tgtEl>
                                      </p:cBhvr>
                                    </p:animEffect>
                                    <p:set>
                                      <p:cBhvr>
                                        <p:cTn id="17" dur="1" fill="hold">
                                          <p:stCondLst>
                                            <p:cond delay="499"/>
                                          </p:stCondLst>
                                        </p:cTn>
                                        <p:tgtEl>
                                          <p:spTgt spid="4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childTnLst>
                          </p:cTn>
                        </p:par>
                        <p:par>
                          <p:cTn id="30" fill="hold">
                            <p:stCondLst>
                              <p:cond delay="1000"/>
                            </p:stCondLst>
                            <p:childTnLst>
                              <p:par>
                                <p:cTn id="31" presetID="10" presetClass="entr" presetSubtype="0" fill="hold" nodeType="afterEffect">
                                  <p:stCondLst>
                                    <p:cond delay="25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par>
                          <p:cTn id="34" fill="hold">
                            <p:stCondLst>
                              <p:cond delay="1750"/>
                            </p:stCondLst>
                            <p:childTnLst>
                              <p:par>
                                <p:cTn id="35" presetID="10" presetClass="entr" presetSubtype="0" fill="hold" grpId="0"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9" grpId="0" animBg="1"/>
      <p:bldP spid="3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p:txBody>
          <a:bodyPr/>
          <a:lstStyle/>
          <a:p>
            <a:r>
              <a:rPr lang="en-GB" altLang="en-US" sz="3600" dirty="0"/>
              <a:t>How many giraffes are there?</a:t>
            </a:r>
            <a:endParaRPr lang="en-GB" sz="3600" dirty="0">
              <a:latin typeface="+mn-lt"/>
            </a:endParaRPr>
          </a:p>
        </p:txBody>
      </p:sp>
      <p:sp>
        <p:nvSpPr>
          <p:cNvPr id="3" name="OH No! Text"/>
          <p:cNvSpPr/>
          <p:nvPr/>
        </p:nvSpPr>
        <p:spPr>
          <a:xfrm>
            <a:off x="2104846" y="1427969"/>
            <a:ext cx="5678187" cy="786143"/>
          </a:xfrm>
          <a:prstGeom prst="roundRect">
            <a:avLst/>
          </a:prstGeom>
          <a:solidFill>
            <a:srgbClr val="6CBA8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ltLang="en-US" sz="1600" dirty="0">
                <a:solidFill>
                  <a:schemeClr val="bg2"/>
                </a:solidFill>
                <a:latin typeface="Twinkl" pitchFamily="2" charset="0"/>
              </a:rPr>
              <a:t>Oh no! The ‘less than’ monkey is going to take one away. </a:t>
            </a:r>
            <a:br>
              <a:rPr lang="en-US" altLang="en-US" sz="1600" dirty="0">
                <a:solidFill>
                  <a:schemeClr val="bg2"/>
                </a:solidFill>
                <a:latin typeface="Twinkl" pitchFamily="2" charset="0"/>
              </a:rPr>
            </a:br>
            <a:r>
              <a:rPr lang="en-US" altLang="en-US" sz="1600" dirty="0">
                <a:solidFill>
                  <a:schemeClr val="bg2"/>
                </a:solidFill>
                <a:latin typeface="Twinkl" pitchFamily="2" charset="0"/>
              </a:rPr>
              <a:t>What is one less than 4?</a:t>
            </a:r>
            <a:endParaRPr lang="en-GB" sz="1600" dirty="0">
              <a:solidFill>
                <a:schemeClr val="bg2"/>
              </a:solidFill>
            </a:endParaRPr>
          </a:p>
        </p:txBody>
      </p:sp>
      <p:graphicFrame>
        <p:nvGraphicFramePr>
          <p:cNvPr id="9" name="Number Line"/>
          <p:cNvGraphicFramePr>
            <a:graphicFrameLocks noGrp="1"/>
          </p:cNvGraphicFramePr>
          <p:nvPr>
            <p:extLst/>
          </p:nvPr>
        </p:nvGraphicFramePr>
        <p:xfrm>
          <a:off x="866488" y="5868776"/>
          <a:ext cx="7504000" cy="264335"/>
        </p:xfrm>
        <a:graphic>
          <a:graphicData uri="http://schemas.openxmlformats.org/drawingml/2006/table">
            <a:tbl>
              <a:tblPr firstRow="1" bandRow="1">
                <a:tableStyleId>{5C22544A-7EE6-4342-B048-85BDC9FD1C3A}</a:tableStyleId>
              </a:tblPr>
              <a:tblGrid>
                <a:gridCol w="750400">
                  <a:extLst>
                    <a:ext uri="{9D8B030D-6E8A-4147-A177-3AD203B41FA5}">
                      <a16:colId xmlns:a16="http://schemas.microsoft.com/office/drawing/2014/main" xmlns="" val="2676773941"/>
                    </a:ext>
                  </a:extLst>
                </a:gridCol>
                <a:gridCol w="750400">
                  <a:extLst>
                    <a:ext uri="{9D8B030D-6E8A-4147-A177-3AD203B41FA5}">
                      <a16:colId xmlns:a16="http://schemas.microsoft.com/office/drawing/2014/main" xmlns="" val="2315998619"/>
                    </a:ext>
                  </a:extLst>
                </a:gridCol>
                <a:gridCol w="750400">
                  <a:extLst>
                    <a:ext uri="{9D8B030D-6E8A-4147-A177-3AD203B41FA5}">
                      <a16:colId xmlns:a16="http://schemas.microsoft.com/office/drawing/2014/main" xmlns="" val="997629345"/>
                    </a:ext>
                  </a:extLst>
                </a:gridCol>
                <a:gridCol w="750400">
                  <a:extLst>
                    <a:ext uri="{9D8B030D-6E8A-4147-A177-3AD203B41FA5}">
                      <a16:colId xmlns:a16="http://schemas.microsoft.com/office/drawing/2014/main" xmlns="" val="1365633238"/>
                    </a:ext>
                  </a:extLst>
                </a:gridCol>
                <a:gridCol w="750400">
                  <a:extLst>
                    <a:ext uri="{9D8B030D-6E8A-4147-A177-3AD203B41FA5}">
                      <a16:colId xmlns:a16="http://schemas.microsoft.com/office/drawing/2014/main" xmlns="" val="3789553176"/>
                    </a:ext>
                  </a:extLst>
                </a:gridCol>
                <a:gridCol w="750400">
                  <a:extLst>
                    <a:ext uri="{9D8B030D-6E8A-4147-A177-3AD203B41FA5}">
                      <a16:colId xmlns:a16="http://schemas.microsoft.com/office/drawing/2014/main" xmlns="" val="1348360293"/>
                    </a:ext>
                  </a:extLst>
                </a:gridCol>
                <a:gridCol w="750400">
                  <a:extLst>
                    <a:ext uri="{9D8B030D-6E8A-4147-A177-3AD203B41FA5}">
                      <a16:colId xmlns:a16="http://schemas.microsoft.com/office/drawing/2014/main" xmlns="" val="2393604673"/>
                    </a:ext>
                  </a:extLst>
                </a:gridCol>
                <a:gridCol w="750400">
                  <a:extLst>
                    <a:ext uri="{9D8B030D-6E8A-4147-A177-3AD203B41FA5}">
                      <a16:colId xmlns:a16="http://schemas.microsoft.com/office/drawing/2014/main" xmlns="" val="3937160280"/>
                    </a:ext>
                  </a:extLst>
                </a:gridCol>
                <a:gridCol w="750400">
                  <a:extLst>
                    <a:ext uri="{9D8B030D-6E8A-4147-A177-3AD203B41FA5}">
                      <a16:colId xmlns:a16="http://schemas.microsoft.com/office/drawing/2014/main" xmlns="" val="3912373707"/>
                    </a:ext>
                  </a:extLst>
                </a:gridCol>
                <a:gridCol w="750400">
                  <a:extLst>
                    <a:ext uri="{9D8B030D-6E8A-4147-A177-3AD203B41FA5}">
                      <a16:colId xmlns:a16="http://schemas.microsoft.com/office/drawing/2014/main" xmlns="" val="3617816314"/>
                    </a:ext>
                  </a:extLst>
                </a:gridCol>
              </a:tblGrid>
              <a:tr h="264335">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717862293"/>
                  </a:ext>
                </a:extLst>
              </a:tr>
            </a:tbl>
          </a:graphicData>
        </a:graphic>
      </p:graphicFrame>
      <p:grpSp>
        <p:nvGrpSpPr>
          <p:cNvPr id="12" name="Numbers"/>
          <p:cNvGrpSpPr/>
          <p:nvPr/>
        </p:nvGrpSpPr>
        <p:grpSpPr>
          <a:xfrm>
            <a:off x="692973" y="5428829"/>
            <a:ext cx="7925993" cy="369332"/>
            <a:chOff x="692973" y="5503653"/>
            <a:chExt cx="7925993" cy="369332"/>
          </a:xfrm>
        </p:grpSpPr>
        <p:sp>
          <p:nvSpPr>
            <p:cNvPr id="10" name="TextBox 9"/>
            <p:cNvSpPr txBox="1"/>
            <p:nvPr/>
          </p:nvSpPr>
          <p:spPr>
            <a:xfrm>
              <a:off x="692973" y="5503653"/>
              <a:ext cx="326951" cy="369332"/>
            </a:xfrm>
            <a:prstGeom prst="rect">
              <a:avLst/>
            </a:prstGeom>
            <a:noFill/>
          </p:spPr>
          <p:txBody>
            <a:bodyPr wrap="square" rtlCol="0">
              <a:spAutoFit/>
            </a:bodyPr>
            <a:lstStyle/>
            <a:p>
              <a:r>
                <a:rPr lang="en-GB" dirty="0"/>
                <a:t>0</a:t>
              </a:r>
            </a:p>
          </p:txBody>
        </p:sp>
        <p:sp>
          <p:nvSpPr>
            <p:cNvPr id="13" name="TextBox 12"/>
            <p:cNvSpPr txBox="1"/>
            <p:nvPr/>
          </p:nvSpPr>
          <p:spPr>
            <a:xfrm>
              <a:off x="1455681" y="5503653"/>
              <a:ext cx="326951" cy="369332"/>
            </a:xfrm>
            <a:prstGeom prst="rect">
              <a:avLst/>
            </a:prstGeom>
            <a:noFill/>
          </p:spPr>
          <p:txBody>
            <a:bodyPr wrap="square" rtlCol="0">
              <a:spAutoFit/>
            </a:bodyPr>
            <a:lstStyle/>
            <a:p>
              <a:r>
                <a:rPr lang="en-GB" dirty="0"/>
                <a:t>1</a:t>
              </a:r>
            </a:p>
          </p:txBody>
        </p:sp>
        <p:sp>
          <p:nvSpPr>
            <p:cNvPr id="14" name="TextBox 13"/>
            <p:cNvSpPr txBox="1"/>
            <p:nvPr/>
          </p:nvSpPr>
          <p:spPr>
            <a:xfrm>
              <a:off x="2228311" y="5503653"/>
              <a:ext cx="297228" cy="369332"/>
            </a:xfrm>
            <a:prstGeom prst="rect">
              <a:avLst/>
            </a:prstGeom>
            <a:noFill/>
          </p:spPr>
          <p:txBody>
            <a:bodyPr wrap="square" rtlCol="0">
              <a:spAutoFit/>
            </a:bodyPr>
            <a:lstStyle/>
            <a:p>
              <a:r>
                <a:rPr lang="en-GB" dirty="0"/>
                <a:t>2</a:t>
              </a:r>
            </a:p>
          </p:txBody>
        </p:sp>
        <p:sp>
          <p:nvSpPr>
            <p:cNvPr id="15" name="TextBox 14"/>
            <p:cNvSpPr txBox="1"/>
            <p:nvPr/>
          </p:nvSpPr>
          <p:spPr>
            <a:xfrm>
              <a:off x="2961071" y="5503653"/>
              <a:ext cx="326951" cy="369332"/>
            </a:xfrm>
            <a:prstGeom prst="rect">
              <a:avLst/>
            </a:prstGeom>
            <a:noFill/>
          </p:spPr>
          <p:txBody>
            <a:bodyPr wrap="square" rtlCol="0">
              <a:spAutoFit/>
            </a:bodyPr>
            <a:lstStyle/>
            <a:p>
              <a:r>
                <a:rPr lang="en-GB" b="1" dirty="0">
                  <a:solidFill>
                    <a:srgbClr val="009285"/>
                  </a:solidFill>
                </a:rPr>
                <a:t>3</a:t>
              </a:r>
            </a:p>
          </p:txBody>
        </p:sp>
        <p:sp>
          <p:nvSpPr>
            <p:cNvPr id="16" name="TextBox 15"/>
            <p:cNvSpPr txBox="1"/>
            <p:nvPr/>
          </p:nvSpPr>
          <p:spPr>
            <a:xfrm>
              <a:off x="3711736" y="5503653"/>
              <a:ext cx="319347" cy="369332"/>
            </a:xfrm>
            <a:prstGeom prst="rect">
              <a:avLst/>
            </a:prstGeom>
            <a:noFill/>
          </p:spPr>
          <p:txBody>
            <a:bodyPr wrap="square" rtlCol="0">
              <a:spAutoFit/>
            </a:bodyPr>
            <a:lstStyle/>
            <a:p>
              <a:r>
                <a:rPr lang="en-GB" b="1" dirty="0">
                  <a:solidFill>
                    <a:srgbClr val="009285"/>
                  </a:solidFill>
                </a:rPr>
                <a:t>4</a:t>
              </a:r>
            </a:p>
          </p:txBody>
        </p:sp>
        <p:sp>
          <p:nvSpPr>
            <p:cNvPr id="17" name="TextBox 16"/>
            <p:cNvSpPr txBox="1"/>
            <p:nvPr/>
          </p:nvSpPr>
          <p:spPr>
            <a:xfrm>
              <a:off x="4459360" y="5503653"/>
              <a:ext cx="326951" cy="369332"/>
            </a:xfrm>
            <a:prstGeom prst="rect">
              <a:avLst/>
            </a:prstGeom>
            <a:noFill/>
          </p:spPr>
          <p:txBody>
            <a:bodyPr wrap="square" rtlCol="0">
              <a:spAutoFit/>
            </a:bodyPr>
            <a:lstStyle/>
            <a:p>
              <a:r>
                <a:rPr lang="en-GB" dirty="0"/>
                <a:t>5</a:t>
              </a:r>
            </a:p>
          </p:txBody>
        </p:sp>
        <p:sp>
          <p:nvSpPr>
            <p:cNvPr id="18" name="TextBox 17"/>
            <p:cNvSpPr txBox="1"/>
            <p:nvPr/>
          </p:nvSpPr>
          <p:spPr>
            <a:xfrm>
              <a:off x="5197557" y="5503653"/>
              <a:ext cx="326951" cy="369332"/>
            </a:xfrm>
            <a:prstGeom prst="rect">
              <a:avLst/>
            </a:prstGeom>
            <a:noFill/>
          </p:spPr>
          <p:txBody>
            <a:bodyPr wrap="square" rtlCol="0">
              <a:spAutoFit/>
            </a:bodyPr>
            <a:lstStyle/>
            <a:p>
              <a:r>
                <a:rPr lang="en-GB" dirty="0"/>
                <a:t>6</a:t>
              </a:r>
            </a:p>
          </p:txBody>
        </p:sp>
        <p:sp>
          <p:nvSpPr>
            <p:cNvPr id="19" name="TextBox 18"/>
            <p:cNvSpPr txBox="1"/>
            <p:nvPr/>
          </p:nvSpPr>
          <p:spPr>
            <a:xfrm>
              <a:off x="5947257" y="5503653"/>
              <a:ext cx="326951" cy="369332"/>
            </a:xfrm>
            <a:prstGeom prst="rect">
              <a:avLst/>
            </a:prstGeom>
            <a:noFill/>
          </p:spPr>
          <p:txBody>
            <a:bodyPr wrap="square" rtlCol="0">
              <a:spAutoFit/>
            </a:bodyPr>
            <a:lstStyle/>
            <a:p>
              <a:r>
                <a:rPr lang="en-GB" dirty="0"/>
                <a:t>7</a:t>
              </a:r>
            </a:p>
          </p:txBody>
        </p:sp>
        <p:sp>
          <p:nvSpPr>
            <p:cNvPr id="20" name="TextBox 19"/>
            <p:cNvSpPr txBox="1"/>
            <p:nvPr/>
          </p:nvSpPr>
          <p:spPr>
            <a:xfrm>
              <a:off x="6708461" y="5503653"/>
              <a:ext cx="326951" cy="369332"/>
            </a:xfrm>
            <a:prstGeom prst="rect">
              <a:avLst/>
            </a:prstGeom>
            <a:noFill/>
          </p:spPr>
          <p:txBody>
            <a:bodyPr wrap="square" rtlCol="0">
              <a:spAutoFit/>
            </a:bodyPr>
            <a:lstStyle/>
            <a:p>
              <a:r>
                <a:rPr lang="en-GB" dirty="0"/>
                <a:t>8</a:t>
              </a:r>
            </a:p>
          </p:txBody>
        </p:sp>
        <p:sp>
          <p:nvSpPr>
            <p:cNvPr id="22" name="TextBox 21"/>
            <p:cNvSpPr txBox="1"/>
            <p:nvPr/>
          </p:nvSpPr>
          <p:spPr>
            <a:xfrm>
              <a:off x="7456082" y="5503653"/>
              <a:ext cx="326951" cy="369332"/>
            </a:xfrm>
            <a:prstGeom prst="rect">
              <a:avLst/>
            </a:prstGeom>
            <a:noFill/>
          </p:spPr>
          <p:txBody>
            <a:bodyPr wrap="square" rtlCol="0">
              <a:spAutoFit/>
            </a:bodyPr>
            <a:lstStyle/>
            <a:p>
              <a:r>
                <a:rPr lang="en-GB" dirty="0"/>
                <a:t>9</a:t>
              </a:r>
            </a:p>
          </p:txBody>
        </p:sp>
        <p:sp>
          <p:nvSpPr>
            <p:cNvPr id="23" name="TextBox 22"/>
            <p:cNvSpPr txBox="1"/>
            <p:nvPr/>
          </p:nvSpPr>
          <p:spPr>
            <a:xfrm>
              <a:off x="8134694" y="5503653"/>
              <a:ext cx="484272" cy="369332"/>
            </a:xfrm>
            <a:prstGeom prst="rect">
              <a:avLst/>
            </a:prstGeom>
            <a:noFill/>
          </p:spPr>
          <p:txBody>
            <a:bodyPr wrap="square" rtlCol="0">
              <a:spAutoFit/>
            </a:bodyPr>
            <a:lstStyle/>
            <a:p>
              <a:r>
                <a:rPr lang="en-GB" dirty="0"/>
                <a:t>10</a:t>
              </a:r>
            </a:p>
          </p:txBody>
        </p:sp>
      </p:grpSp>
      <p:sp>
        <p:nvSpPr>
          <p:cNvPr id="29" name="2nd Circle"/>
          <p:cNvSpPr/>
          <p:nvPr/>
        </p:nvSpPr>
        <p:spPr>
          <a:xfrm>
            <a:off x="2918690" y="5428829"/>
            <a:ext cx="369332" cy="369332"/>
          </a:xfrm>
          <a:prstGeom prst="ellipse">
            <a:avLst/>
          </a:prstGeom>
          <a:noFill/>
          <a:ln w="38100">
            <a:solidFill>
              <a:srgbClr val="86B7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Answer Text"/>
          <p:cNvSpPr/>
          <p:nvPr/>
        </p:nvSpPr>
        <p:spPr>
          <a:xfrm>
            <a:off x="790542" y="6246059"/>
            <a:ext cx="7579946" cy="513728"/>
          </a:xfrm>
          <a:prstGeom prst="roundRect">
            <a:avLst/>
          </a:prstGeom>
          <a:solidFill>
            <a:srgbClr val="0092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ltLang="en-US" sz="1600" b="1" dirty="0">
                <a:solidFill>
                  <a:schemeClr val="bg2"/>
                </a:solidFill>
                <a:latin typeface="Twinkl" pitchFamily="2" charset="0"/>
              </a:rPr>
              <a:t>One less than 4 is 3.</a:t>
            </a:r>
          </a:p>
        </p:txBody>
      </p:sp>
      <p:grpSp>
        <p:nvGrpSpPr>
          <p:cNvPr id="6" name="Group 5"/>
          <p:cNvGrpSpPr/>
          <p:nvPr/>
        </p:nvGrpSpPr>
        <p:grpSpPr>
          <a:xfrm flipH="1">
            <a:off x="3061868" y="5208309"/>
            <a:ext cx="940329" cy="903813"/>
            <a:chOff x="2992853" y="5208309"/>
            <a:chExt cx="931698" cy="903813"/>
          </a:xfrm>
        </p:grpSpPr>
        <p:sp>
          <p:nvSpPr>
            <p:cNvPr id="31" name="Arc"/>
            <p:cNvSpPr/>
            <p:nvPr/>
          </p:nvSpPr>
          <p:spPr>
            <a:xfrm rot="18984947">
              <a:off x="2992853" y="5208309"/>
              <a:ext cx="931698" cy="903813"/>
            </a:xfrm>
            <a:prstGeom prst="arc">
              <a:avLst/>
            </a:prstGeom>
            <a:ln w="28575">
              <a:solidFill>
                <a:srgbClr val="86B73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 name="Isosceles Triangle 1"/>
            <p:cNvSpPr/>
            <p:nvPr/>
          </p:nvSpPr>
          <p:spPr>
            <a:xfrm rot="8354735">
              <a:off x="3747932" y="5301370"/>
              <a:ext cx="127755" cy="99833"/>
            </a:xfrm>
            <a:prstGeom prst="triangle">
              <a:avLst/>
            </a:prstGeom>
            <a:solidFill>
              <a:srgbClr val="86B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05031" y="2812989"/>
            <a:ext cx="1256261" cy="2077681"/>
          </a:xfrm>
          <a:prstGeom prst="rect">
            <a:avLst/>
          </a:prstGeom>
        </p:spPr>
      </p:pic>
      <p:pic>
        <p:nvPicPr>
          <p:cNvPr id="32" name="Picture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1317" y="2811651"/>
            <a:ext cx="1256261" cy="2077681"/>
          </a:xfrm>
          <a:prstGeom prst="rect">
            <a:avLst/>
          </a:prstGeom>
        </p:spPr>
      </p:pic>
      <p:pic>
        <p:nvPicPr>
          <p:cNvPr id="36" name="Picture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4021" y="2812989"/>
            <a:ext cx="1256261" cy="2077681"/>
          </a:xfrm>
          <a:prstGeom prst="rect">
            <a:avLst/>
          </a:prstGeom>
        </p:spPr>
      </p:pic>
      <p:pic>
        <p:nvPicPr>
          <p:cNvPr id="37" name="Picture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29020" y="2791547"/>
            <a:ext cx="1256261" cy="2077681"/>
          </a:xfrm>
          <a:prstGeom prst="rect">
            <a:avLst/>
          </a:prstGeom>
        </p:spPr>
      </p:pic>
      <p:pic>
        <p:nvPicPr>
          <p:cNvPr id="39" name="Pictur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750" y="1526178"/>
            <a:ext cx="1537592" cy="1586613"/>
          </a:xfrm>
          <a:prstGeom prst="rect">
            <a:avLst/>
          </a:prstGeom>
        </p:spPr>
      </p:pic>
    </p:spTree>
    <p:extLst>
      <p:ext uri="{BB962C8B-B14F-4D97-AF65-F5344CB8AC3E}">
        <p14:creationId xmlns:p14="http://schemas.microsoft.com/office/powerpoint/2010/main" val="3355651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36"/>
                                        </p:tgtEl>
                                      </p:cBhvr>
                                    </p:animEffect>
                                    <p:set>
                                      <p:cBhvr>
                                        <p:cTn id="17" dur="1" fill="hold">
                                          <p:stCondLst>
                                            <p:cond delay="499"/>
                                          </p:stCondLst>
                                        </p:cTn>
                                        <p:tgtEl>
                                          <p:spTgt spid="3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childTnLst>
                          </p:cTn>
                        </p:par>
                        <p:par>
                          <p:cTn id="30" fill="hold">
                            <p:stCondLst>
                              <p:cond delay="1000"/>
                            </p:stCondLst>
                            <p:childTnLst>
                              <p:par>
                                <p:cTn id="31" presetID="10" presetClass="entr" presetSubtype="0" fill="hold" nodeType="afterEffect">
                                  <p:stCondLst>
                                    <p:cond delay="25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par>
                          <p:cTn id="34" fill="hold">
                            <p:stCondLst>
                              <p:cond delay="1750"/>
                            </p:stCondLst>
                            <p:childTnLst>
                              <p:par>
                                <p:cTn id="35" presetID="10" presetClass="entr" presetSubtype="0" fill="hold" grpId="0"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9"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p:txBody>
          <a:bodyPr/>
          <a:lstStyle/>
          <a:p>
            <a:r>
              <a:rPr lang="en-GB" altLang="en-US" sz="3600" dirty="0"/>
              <a:t>How many birds are there?</a:t>
            </a:r>
            <a:endParaRPr lang="en-GB" sz="3600" dirty="0">
              <a:latin typeface="+mn-lt"/>
            </a:endParaRPr>
          </a:p>
        </p:txBody>
      </p:sp>
      <p:sp>
        <p:nvSpPr>
          <p:cNvPr id="3" name="OH No! Text"/>
          <p:cNvSpPr/>
          <p:nvPr/>
        </p:nvSpPr>
        <p:spPr>
          <a:xfrm>
            <a:off x="2104846" y="1427969"/>
            <a:ext cx="5678187" cy="786143"/>
          </a:xfrm>
          <a:prstGeom prst="roundRect">
            <a:avLst/>
          </a:prstGeom>
          <a:solidFill>
            <a:srgbClr val="6CBA8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ltLang="en-US" sz="1600" dirty="0">
                <a:solidFill>
                  <a:schemeClr val="bg2"/>
                </a:solidFill>
                <a:latin typeface="Twinkl" pitchFamily="2" charset="0"/>
              </a:rPr>
              <a:t>Oh no! The ‘less than’ monkey is going to take one away. </a:t>
            </a:r>
            <a:br>
              <a:rPr lang="en-US" altLang="en-US" sz="1600" dirty="0">
                <a:solidFill>
                  <a:schemeClr val="bg2"/>
                </a:solidFill>
                <a:latin typeface="Twinkl" pitchFamily="2" charset="0"/>
              </a:rPr>
            </a:br>
            <a:r>
              <a:rPr lang="en-US" altLang="en-US" sz="1600" dirty="0">
                <a:solidFill>
                  <a:schemeClr val="bg2"/>
                </a:solidFill>
                <a:latin typeface="Twinkl" pitchFamily="2" charset="0"/>
              </a:rPr>
              <a:t>What is one less than 10?</a:t>
            </a:r>
            <a:endParaRPr lang="en-GB" sz="1600" dirty="0">
              <a:solidFill>
                <a:schemeClr val="bg2"/>
              </a:solidFill>
            </a:endParaRPr>
          </a:p>
        </p:txBody>
      </p:sp>
      <p:graphicFrame>
        <p:nvGraphicFramePr>
          <p:cNvPr id="9" name="Number Line"/>
          <p:cNvGraphicFramePr>
            <a:graphicFrameLocks noGrp="1"/>
          </p:cNvGraphicFramePr>
          <p:nvPr>
            <p:extLst/>
          </p:nvPr>
        </p:nvGraphicFramePr>
        <p:xfrm>
          <a:off x="866488" y="5868776"/>
          <a:ext cx="7504000" cy="264335"/>
        </p:xfrm>
        <a:graphic>
          <a:graphicData uri="http://schemas.openxmlformats.org/drawingml/2006/table">
            <a:tbl>
              <a:tblPr firstRow="1" bandRow="1">
                <a:tableStyleId>{5C22544A-7EE6-4342-B048-85BDC9FD1C3A}</a:tableStyleId>
              </a:tblPr>
              <a:tblGrid>
                <a:gridCol w="750400">
                  <a:extLst>
                    <a:ext uri="{9D8B030D-6E8A-4147-A177-3AD203B41FA5}">
                      <a16:colId xmlns:a16="http://schemas.microsoft.com/office/drawing/2014/main" xmlns="" val="2676773941"/>
                    </a:ext>
                  </a:extLst>
                </a:gridCol>
                <a:gridCol w="750400">
                  <a:extLst>
                    <a:ext uri="{9D8B030D-6E8A-4147-A177-3AD203B41FA5}">
                      <a16:colId xmlns:a16="http://schemas.microsoft.com/office/drawing/2014/main" xmlns="" val="2315998619"/>
                    </a:ext>
                  </a:extLst>
                </a:gridCol>
                <a:gridCol w="750400">
                  <a:extLst>
                    <a:ext uri="{9D8B030D-6E8A-4147-A177-3AD203B41FA5}">
                      <a16:colId xmlns:a16="http://schemas.microsoft.com/office/drawing/2014/main" xmlns="" val="997629345"/>
                    </a:ext>
                  </a:extLst>
                </a:gridCol>
                <a:gridCol w="750400">
                  <a:extLst>
                    <a:ext uri="{9D8B030D-6E8A-4147-A177-3AD203B41FA5}">
                      <a16:colId xmlns:a16="http://schemas.microsoft.com/office/drawing/2014/main" xmlns="" val="1365633238"/>
                    </a:ext>
                  </a:extLst>
                </a:gridCol>
                <a:gridCol w="750400">
                  <a:extLst>
                    <a:ext uri="{9D8B030D-6E8A-4147-A177-3AD203B41FA5}">
                      <a16:colId xmlns:a16="http://schemas.microsoft.com/office/drawing/2014/main" xmlns="" val="3789553176"/>
                    </a:ext>
                  </a:extLst>
                </a:gridCol>
                <a:gridCol w="750400">
                  <a:extLst>
                    <a:ext uri="{9D8B030D-6E8A-4147-A177-3AD203B41FA5}">
                      <a16:colId xmlns:a16="http://schemas.microsoft.com/office/drawing/2014/main" xmlns="" val="1348360293"/>
                    </a:ext>
                  </a:extLst>
                </a:gridCol>
                <a:gridCol w="750400">
                  <a:extLst>
                    <a:ext uri="{9D8B030D-6E8A-4147-A177-3AD203B41FA5}">
                      <a16:colId xmlns:a16="http://schemas.microsoft.com/office/drawing/2014/main" xmlns="" val="2393604673"/>
                    </a:ext>
                  </a:extLst>
                </a:gridCol>
                <a:gridCol w="750400">
                  <a:extLst>
                    <a:ext uri="{9D8B030D-6E8A-4147-A177-3AD203B41FA5}">
                      <a16:colId xmlns:a16="http://schemas.microsoft.com/office/drawing/2014/main" xmlns="" val="3937160280"/>
                    </a:ext>
                  </a:extLst>
                </a:gridCol>
                <a:gridCol w="750400">
                  <a:extLst>
                    <a:ext uri="{9D8B030D-6E8A-4147-A177-3AD203B41FA5}">
                      <a16:colId xmlns:a16="http://schemas.microsoft.com/office/drawing/2014/main" xmlns="" val="3912373707"/>
                    </a:ext>
                  </a:extLst>
                </a:gridCol>
                <a:gridCol w="750400">
                  <a:extLst>
                    <a:ext uri="{9D8B030D-6E8A-4147-A177-3AD203B41FA5}">
                      <a16:colId xmlns:a16="http://schemas.microsoft.com/office/drawing/2014/main" xmlns="" val="3617816314"/>
                    </a:ext>
                  </a:extLst>
                </a:gridCol>
              </a:tblGrid>
              <a:tr h="264335">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717862293"/>
                  </a:ext>
                </a:extLst>
              </a:tr>
            </a:tbl>
          </a:graphicData>
        </a:graphic>
      </p:graphicFrame>
      <p:grpSp>
        <p:nvGrpSpPr>
          <p:cNvPr id="12" name="Numbers"/>
          <p:cNvGrpSpPr/>
          <p:nvPr/>
        </p:nvGrpSpPr>
        <p:grpSpPr>
          <a:xfrm>
            <a:off x="692973" y="5428829"/>
            <a:ext cx="7925993" cy="369332"/>
            <a:chOff x="692973" y="5503653"/>
            <a:chExt cx="7925993" cy="369332"/>
          </a:xfrm>
        </p:grpSpPr>
        <p:sp>
          <p:nvSpPr>
            <p:cNvPr id="10" name="TextBox 9"/>
            <p:cNvSpPr txBox="1"/>
            <p:nvPr/>
          </p:nvSpPr>
          <p:spPr>
            <a:xfrm>
              <a:off x="692973" y="5503653"/>
              <a:ext cx="326951" cy="369332"/>
            </a:xfrm>
            <a:prstGeom prst="rect">
              <a:avLst/>
            </a:prstGeom>
            <a:noFill/>
          </p:spPr>
          <p:txBody>
            <a:bodyPr wrap="square" rtlCol="0">
              <a:spAutoFit/>
            </a:bodyPr>
            <a:lstStyle/>
            <a:p>
              <a:r>
                <a:rPr lang="en-GB" dirty="0"/>
                <a:t>0</a:t>
              </a:r>
            </a:p>
          </p:txBody>
        </p:sp>
        <p:sp>
          <p:nvSpPr>
            <p:cNvPr id="13" name="TextBox 12"/>
            <p:cNvSpPr txBox="1"/>
            <p:nvPr/>
          </p:nvSpPr>
          <p:spPr>
            <a:xfrm>
              <a:off x="1455681" y="5503653"/>
              <a:ext cx="326951" cy="369332"/>
            </a:xfrm>
            <a:prstGeom prst="rect">
              <a:avLst/>
            </a:prstGeom>
            <a:noFill/>
          </p:spPr>
          <p:txBody>
            <a:bodyPr wrap="square" rtlCol="0">
              <a:spAutoFit/>
            </a:bodyPr>
            <a:lstStyle/>
            <a:p>
              <a:r>
                <a:rPr lang="en-GB" dirty="0"/>
                <a:t>1</a:t>
              </a:r>
            </a:p>
          </p:txBody>
        </p:sp>
        <p:sp>
          <p:nvSpPr>
            <p:cNvPr id="14" name="TextBox 13"/>
            <p:cNvSpPr txBox="1"/>
            <p:nvPr/>
          </p:nvSpPr>
          <p:spPr>
            <a:xfrm>
              <a:off x="2228311" y="5503653"/>
              <a:ext cx="297228" cy="369332"/>
            </a:xfrm>
            <a:prstGeom prst="rect">
              <a:avLst/>
            </a:prstGeom>
            <a:noFill/>
          </p:spPr>
          <p:txBody>
            <a:bodyPr wrap="square" rtlCol="0">
              <a:spAutoFit/>
            </a:bodyPr>
            <a:lstStyle/>
            <a:p>
              <a:r>
                <a:rPr lang="en-GB" dirty="0"/>
                <a:t>2</a:t>
              </a:r>
            </a:p>
          </p:txBody>
        </p:sp>
        <p:sp>
          <p:nvSpPr>
            <p:cNvPr id="15" name="TextBox 14"/>
            <p:cNvSpPr txBox="1"/>
            <p:nvPr/>
          </p:nvSpPr>
          <p:spPr>
            <a:xfrm>
              <a:off x="2961071" y="5503653"/>
              <a:ext cx="326951" cy="369332"/>
            </a:xfrm>
            <a:prstGeom prst="rect">
              <a:avLst/>
            </a:prstGeom>
            <a:noFill/>
          </p:spPr>
          <p:txBody>
            <a:bodyPr wrap="square" rtlCol="0">
              <a:spAutoFit/>
            </a:bodyPr>
            <a:lstStyle/>
            <a:p>
              <a:r>
                <a:rPr lang="en-GB" dirty="0"/>
                <a:t>3</a:t>
              </a:r>
            </a:p>
          </p:txBody>
        </p:sp>
        <p:sp>
          <p:nvSpPr>
            <p:cNvPr id="16" name="TextBox 15"/>
            <p:cNvSpPr txBox="1"/>
            <p:nvPr/>
          </p:nvSpPr>
          <p:spPr>
            <a:xfrm>
              <a:off x="3711736" y="5503653"/>
              <a:ext cx="319347" cy="369332"/>
            </a:xfrm>
            <a:prstGeom prst="rect">
              <a:avLst/>
            </a:prstGeom>
            <a:noFill/>
          </p:spPr>
          <p:txBody>
            <a:bodyPr wrap="square" rtlCol="0">
              <a:spAutoFit/>
            </a:bodyPr>
            <a:lstStyle/>
            <a:p>
              <a:r>
                <a:rPr lang="en-GB" dirty="0"/>
                <a:t>4</a:t>
              </a:r>
            </a:p>
          </p:txBody>
        </p:sp>
        <p:sp>
          <p:nvSpPr>
            <p:cNvPr id="17" name="TextBox 16"/>
            <p:cNvSpPr txBox="1"/>
            <p:nvPr/>
          </p:nvSpPr>
          <p:spPr>
            <a:xfrm>
              <a:off x="4459360" y="5503653"/>
              <a:ext cx="326951" cy="369332"/>
            </a:xfrm>
            <a:prstGeom prst="rect">
              <a:avLst/>
            </a:prstGeom>
            <a:noFill/>
          </p:spPr>
          <p:txBody>
            <a:bodyPr wrap="square" rtlCol="0">
              <a:spAutoFit/>
            </a:bodyPr>
            <a:lstStyle/>
            <a:p>
              <a:r>
                <a:rPr lang="en-GB" dirty="0"/>
                <a:t>5</a:t>
              </a:r>
            </a:p>
          </p:txBody>
        </p:sp>
        <p:sp>
          <p:nvSpPr>
            <p:cNvPr id="18" name="TextBox 17"/>
            <p:cNvSpPr txBox="1"/>
            <p:nvPr/>
          </p:nvSpPr>
          <p:spPr>
            <a:xfrm>
              <a:off x="5197557" y="5503653"/>
              <a:ext cx="326951" cy="369332"/>
            </a:xfrm>
            <a:prstGeom prst="rect">
              <a:avLst/>
            </a:prstGeom>
            <a:noFill/>
          </p:spPr>
          <p:txBody>
            <a:bodyPr wrap="square" rtlCol="0">
              <a:spAutoFit/>
            </a:bodyPr>
            <a:lstStyle/>
            <a:p>
              <a:r>
                <a:rPr lang="en-GB" dirty="0"/>
                <a:t>6</a:t>
              </a:r>
            </a:p>
          </p:txBody>
        </p:sp>
        <p:sp>
          <p:nvSpPr>
            <p:cNvPr id="19" name="TextBox 18"/>
            <p:cNvSpPr txBox="1"/>
            <p:nvPr/>
          </p:nvSpPr>
          <p:spPr>
            <a:xfrm>
              <a:off x="5947257" y="5503653"/>
              <a:ext cx="326951" cy="369332"/>
            </a:xfrm>
            <a:prstGeom prst="rect">
              <a:avLst/>
            </a:prstGeom>
            <a:noFill/>
          </p:spPr>
          <p:txBody>
            <a:bodyPr wrap="square" rtlCol="0">
              <a:spAutoFit/>
            </a:bodyPr>
            <a:lstStyle/>
            <a:p>
              <a:r>
                <a:rPr lang="en-GB" dirty="0"/>
                <a:t>7</a:t>
              </a:r>
            </a:p>
          </p:txBody>
        </p:sp>
        <p:sp>
          <p:nvSpPr>
            <p:cNvPr id="20" name="TextBox 19"/>
            <p:cNvSpPr txBox="1"/>
            <p:nvPr/>
          </p:nvSpPr>
          <p:spPr>
            <a:xfrm>
              <a:off x="6708461" y="5503653"/>
              <a:ext cx="326951" cy="369332"/>
            </a:xfrm>
            <a:prstGeom prst="rect">
              <a:avLst/>
            </a:prstGeom>
            <a:noFill/>
          </p:spPr>
          <p:txBody>
            <a:bodyPr wrap="square" rtlCol="0">
              <a:spAutoFit/>
            </a:bodyPr>
            <a:lstStyle/>
            <a:p>
              <a:r>
                <a:rPr lang="en-GB" dirty="0"/>
                <a:t>8</a:t>
              </a:r>
            </a:p>
          </p:txBody>
        </p:sp>
        <p:sp>
          <p:nvSpPr>
            <p:cNvPr id="22" name="TextBox 21"/>
            <p:cNvSpPr txBox="1"/>
            <p:nvPr/>
          </p:nvSpPr>
          <p:spPr>
            <a:xfrm>
              <a:off x="7456082" y="5503653"/>
              <a:ext cx="326951" cy="369332"/>
            </a:xfrm>
            <a:prstGeom prst="rect">
              <a:avLst/>
            </a:prstGeom>
            <a:noFill/>
          </p:spPr>
          <p:txBody>
            <a:bodyPr wrap="square" rtlCol="0">
              <a:spAutoFit/>
            </a:bodyPr>
            <a:lstStyle/>
            <a:p>
              <a:r>
                <a:rPr lang="en-GB" b="1" dirty="0">
                  <a:solidFill>
                    <a:srgbClr val="009285"/>
                  </a:solidFill>
                </a:rPr>
                <a:t>9</a:t>
              </a:r>
            </a:p>
          </p:txBody>
        </p:sp>
        <p:sp>
          <p:nvSpPr>
            <p:cNvPr id="23" name="TextBox 22"/>
            <p:cNvSpPr txBox="1"/>
            <p:nvPr/>
          </p:nvSpPr>
          <p:spPr>
            <a:xfrm>
              <a:off x="8134694" y="5503653"/>
              <a:ext cx="484272" cy="369332"/>
            </a:xfrm>
            <a:prstGeom prst="rect">
              <a:avLst/>
            </a:prstGeom>
            <a:noFill/>
          </p:spPr>
          <p:txBody>
            <a:bodyPr wrap="square" rtlCol="0">
              <a:spAutoFit/>
            </a:bodyPr>
            <a:lstStyle/>
            <a:p>
              <a:r>
                <a:rPr lang="en-GB" b="1" dirty="0">
                  <a:solidFill>
                    <a:srgbClr val="009285"/>
                  </a:solidFill>
                </a:rPr>
                <a:t>10</a:t>
              </a:r>
            </a:p>
          </p:txBody>
        </p:sp>
      </p:grpSp>
      <p:sp>
        <p:nvSpPr>
          <p:cNvPr id="29" name="2nd Circle"/>
          <p:cNvSpPr/>
          <p:nvPr/>
        </p:nvSpPr>
        <p:spPr>
          <a:xfrm>
            <a:off x="7433462" y="5428829"/>
            <a:ext cx="369332" cy="369332"/>
          </a:xfrm>
          <a:prstGeom prst="ellipse">
            <a:avLst/>
          </a:prstGeom>
          <a:noFill/>
          <a:ln w="38100">
            <a:solidFill>
              <a:srgbClr val="86B7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Answer Text"/>
          <p:cNvSpPr/>
          <p:nvPr/>
        </p:nvSpPr>
        <p:spPr>
          <a:xfrm>
            <a:off x="790542" y="6246059"/>
            <a:ext cx="7579946" cy="513728"/>
          </a:xfrm>
          <a:prstGeom prst="roundRect">
            <a:avLst/>
          </a:prstGeom>
          <a:solidFill>
            <a:srgbClr val="0092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ltLang="en-US" sz="1600" b="1" dirty="0">
                <a:solidFill>
                  <a:schemeClr val="bg2"/>
                </a:solidFill>
                <a:latin typeface="Twinkl" pitchFamily="2" charset="0"/>
              </a:rPr>
              <a:t>One less than 10 is 9.</a:t>
            </a:r>
          </a:p>
        </p:txBody>
      </p:sp>
      <p:grpSp>
        <p:nvGrpSpPr>
          <p:cNvPr id="6" name="Group 5"/>
          <p:cNvGrpSpPr/>
          <p:nvPr/>
        </p:nvGrpSpPr>
        <p:grpSpPr>
          <a:xfrm flipH="1">
            <a:off x="7576640" y="5208309"/>
            <a:ext cx="940329" cy="903813"/>
            <a:chOff x="2992853" y="5208309"/>
            <a:chExt cx="931698" cy="903813"/>
          </a:xfrm>
        </p:grpSpPr>
        <p:sp>
          <p:nvSpPr>
            <p:cNvPr id="31" name="Arc"/>
            <p:cNvSpPr/>
            <p:nvPr/>
          </p:nvSpPr>
          <p:spPr>
            <a:xfrm rot="18984947">
              <a:off x="2992853" y="5208309"/>
              <a:ext cx="931698" cy="903813"/>
            </a:xfrm>
            <a:prstGeom prst="arc">
              <a:avLst/>
            </a:prstGeom>
            <a:ln w="28575">
              <a:solidFill>
                <a:srgbClr val="86B73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 name="Isosceles Triangle 1"/>
            <p:cNvSpPr/>
            <p:nvPr/>
          </p:nvSpPr>
          <p:spPr>
            <a:xfrm rot="8354735">
              <a:off x="3747932" y="5301370"/>
              <a:ext cx="127755" cy="99833"/>
            </a:xfrm>
            <a:prstGeom prst="triangle">
              <a:avLst/>
            </a:prstGeom>
            <a:solidFill>
              <a:srgbClr val="86B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63" name="Picture 6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750" y="1526178"/>
            <a:ext cx="1537592" cy="1586613"/>
          </a:xfrm>
          <a:prstGeom prst="rect">
            <a:avLst/>
          </a:prstGeom>
        </p:spPr>
      </p:pic>
      <p:pic>
        <p:nvPicPr>
          <p:cNvPr id="49" name="Picture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9025" y="2715178"/>
            <a:ext cx="796387" cy="951134"/>
          </a:xfrm>
          <a:prstGeom prst="rect">
            <a:avLst/>
          </a:prstGeom>
        </p:spPr>
      </p:pic>
      <p:pic>
        <p:nvPicPr>
          <p:cNvPr id="50" name="Picture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1490" y="2698158"/>
            <a:ext cx="796387" cy="951134"/>
          </a:xfrm>
          <a:prstGeom prst="rect">
            <a:avLst/>
          </a:prstGeom>
        </p:spPr>
      </p:pic>
      <p:pic>
        <p:nvPicPr>
          <p:cNvPr id="51" name="Picture 5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5257" y="2715180"/>
            <a:ext cx="796387" cy="951134"/>
          </a:xfrm>
          <a:prstGeom prst="rect">
            <a:avLst/>
          </a:prstGeom>
        </p:spPr>
      </p:pic>
      <p:pic>
        <p:nvPicPr>
          <p:cNvPr id="52" name="Picture 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5677" y="2701994"/>
            <a:ext cx="796387" cy="951134"/>
          </a:xfrm>
          <a:prstGeom prst="rect">
            <a:avLst/>
          </a:prstGeom>
        </p:spPr>
      </p:pic>
      <p:pic>
        <p:nvPicPr>
          <p:cNvPr id="53" name="Picture 5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8583" y="2701994"/>
            <a:ext cx="796387" cy="951134"/>
          </a:xfrm>
          <a:prstGeom prst="rect">
            <a:avLst/>
          </a:prstGeom>
        </p:spPr>
      </p:pic>
      <p:pic>
        <p:nvPicPr>
          <p:cNvPr id="39" name="Pictur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9025" y="3993646"/>
            <a:ext cx="796387" cy="951134"/>
          </a:xfrm>
          <a:prstGeom prst="rect">
            <a:avLst/>
          </a:prstGeom>
        </p:spPr>
      </p:pic>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1490" y="3976626"/>
            <a:ext cx="796387" cy="951134"/>
          </a:xfrm>
          <a:prstGeom prst="rect">
            <a:avLst/>
          </a:prstGeom>
        </p:spPr>
      </p:pic>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5257" y="3993648"/>
            <a:ext cx="796387" cy="951134"/>
          </a:xfrm>
          <a:prstGeom prst="rect">
            <a:avLst/>
          </a:prstGeom>
        </p:spPr>
      </p:pic>
      <p:pic>
        <p:nvPicPr>
          <p:cNvPr id="42" name="Picture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5677" y="3980462"/>
            <a:ext cx="796387" cy="951134"/>
          </a:xfrm>
          <a:prstGeom prst="rect">
            <a:avLst/>
          </a:prstGeom>
        </p:spPr>
      </p:pic>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8583" y="3980462"/>
            <a:ext cx="796387" cy="951134"/>
          </a:xfrm>
          <a:prstGeom prst="rect">
            <a:avLst/>
          </a:prstGeom>
        </p:spPr>
      </p:pic>
    </p:spTree>
    <p:extLst>
      <p:ext uri="{BB962C8B-B14F-4D97-AF65-F5344CB8AC3E}">
        <p14:creationId xmlns:p14="http://schemas.microsoft.com/office/powerpoint/2010/main" val="103968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2"/>
                                        </p:tgtEl>
                                      </p:cBhvr>
                                    </p:animEffect>
                                    <p:set>
                                      <p:cBhvr>
                                        <p:cTn id="17" dur="1" fill="hold">
                                          <p:stCondLst>
                                            <p:cond delay="499"/>
                                          </p:stCondLst>
                                        </p:cTn>
                                        <p:tgtEl>
                                          <p:spTgt spid="5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childTnLst>
                          </p:cTn>
                        </p:par>
                        <p:par>
                          <p:cTn id="30" fill="hold">
                            <p:stCondLst>
                              <p:cond delay="1000"/>
                            </p:stCondLst>
                            <p:childTnLst>
                              <p:par>
                                <p:cTn id="31" presetID="10" presetClass="entr" presetSubtype="0" fill="hold" nodeType="afterEffect">
                                  <p:stCondLst>
                                    <p:cond delay="25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par>
                          <p:cTn id="34" fill="hold">
                            <p:stCondLst>
                              <p:cond delay="1750"/>
                            </p:stCondLst>
                            <p:childTnLst>
                              <p:par>
                                <p:cTn id="35" presetID="10" presetClass="entr" presetSubtype="0" fill="hold" grpId="0"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9" grpId="0" animBg="1"/>
      <p:bldP spid="33"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180D27B9-5640-447B-B5C0-DD73573B2821}" vid="{310EF2B5-F8B8-4941-8818-76ED4D5D30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138</TotalTime>
  <Words>414</Words>
  <Application>Microsoft Office PowerPoint</Application>
  <PresentationFormat>On-screen Show (4:3)</PresentationFormat>
  <Paragraphs>89</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Twinkl</vt:lpstr>
      <vt:lpstr>Roboto</vt:lpstr>
      <vt:lpstr>Calibri</vt:lpstr>
      <vt:lpstr>Sassoon Infant Rg</vt:lpstr>
      <vt:lpstr>Office Theme</vt:lpstr>
      <vt:lpstr>PowerPoint Presentation</vt:lpstr>
      <vt:lpstr>PowerPoint Presentation</vt:lpstr>
      <vt:lpstr>Every time the zookeeper arrives at an animal enclosure and counts the animals, the ‘less than’ monkey removes one.  Can you help the zookeeper work out what one less will be?</vt:lpstr>
      <vt:lpstr>How many lions are there?</vt:lpstr>
      <vt:lpstr>How many elephants are there?</vt:lpstr>
      <vt:lpstr>How many frogs are there?</vt:lpstr>
      <vt:lpstr>How many snakes are there?</vt:lpstr>
      <vt:lpstr>How many giraffes are there?</vt:lpstr>
      <vt:lpstr>How many birds are there?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Sally Naisby</dc:creator>
  <cp:lastModifiedBy>Kate Middleton</cp:lastModifiedBy>
  <cp:revision>19</cp:revision>
  <dcterms:created xsi:type="dcterms:W3CDTF">2019-04-23T10:16:29Z</dcterms:created>
  <dcterms:modified xsi:type="dcterms:W3CDTF">2020-06-21T08:38:48Z</dcterms:modified>
</cp:coreProperties>
</file>