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64" r:id="rId3"/>
    <p:sldId id="258" r:id="rId4"/>
    <p:sldId id="259" r:id="rId5"/>
    <p:sldId id="271" r:id="rId6"/>
    <p:sldId id="270" r:id="rId7"/>
    <p:sldId id="272" r:id="rId8"/>
    <p:sldId id="257" r:id="rId9"/>
    <p:sldId id="260" r:id="rId10"/>
    <p:sldId id="261" r:id="rId11"/>
    <p:sldId id="266" r:id="rId12"/>
    <p:sldId id="268" r:id="rId13"/>
    <p:sldId id="269" r:id="rId14"/>
    <p:sldId id="263"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8E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27877814"/>
      </p:ext>
    </p:extLst>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Calibri"/>
      </a:defRPr>
    </a:lvl1pPr>
    <a:lvl2pPr indent="228600" latinLnBrk="0">
      <a:defRPr sz="1200">
        <a:solidFill>
          <a:srgbClr val="FFFFFF"/>
        </a:solidFill>
        <a:latin typeface="+mj-lt"/>
        <a:ea typeface="+mj-ea"/>
        <a:cs typeface="+mj-cs"/>
        <a:sym typeface="Calibri"/>
      </a:defRPr>
    </a:lvl2pPr>
    <a:lvl3pPr indent="457200" latinLnBrk="0">
      <a:defRPr sz="1200">
        <a:solidFill>
          <a:srgbClr val="FFFFFF"/>
        </a:solidFill>
        <a:latin typeface="+mj-lt"/>
        <a:ea typeface="+mj-ea"/>
        <a:cs typeface="+mj-cs"/>
        <a:sym typeface="Calibri"/>
      </a:defRPr>
    </a:lvl3pPr>
    <a:lvl4pPr indent="685800" latinLnBrk="0">
      <a:defRPr sz="1200">
        <a:solidFill>
          <a:srgbClr val="FFFFFF"/>
        </a:solidFill>
        <a:latin typeface="+mj-lt"/>
        <a:ea typeface="+mj-ea"/>
        <a:cs typeface="+mj-cs"/>
        <a:sym typeface="Calibri"/>
      </a:defRPr>
    </a:lvl4pPr>
    <a:lvl5pPr indent="914400" latinLnBrk="0">
      <a:defRPr sz="1200">
        <a:solidFill>
          <a:srgbClr val="FFFFFF"/>
        </a:solidFill>
        <a:latin typeface="+mj-lt"/>
        <a:ea typeface="+mj-ea"/>
        <a:cs typeface="+mj-cs"/>
        <a:sym typeface="Calibri"/>
      </a:defRPr>
    </a:lvl5pPr>
    <a:lvl6pPr indent="1143000" latinLnBrk="0">
      <a:defRPr sz="1200">
        <a:solidFill>
          <a:srgbClr val="FFFFFF"/>
        </a:solidFill>
        <a:latin typeface="+mj-lt"/>
        <a:ea typeface="+mj-ea"/>
        <a:cs typeface="+mj-cs"/>
        <a:sym typeface="Calibri"/>
      </a:defRPr>
    </a:lvl6pPr>
    <a:lvl7pPr indent="1371600" latinLnBrk="0">
      <a:defRPr sz="1200">
        <a:solidFill>
          <a:srgbClr val="FFFFFF"/>
        </a:solidFill>
        <a:latin typeface="+mj-lt"/>
        <a:ea typeface="+mj-ea"/>
        <a:cs typeface="+mj-cs"/>
        <a:sym typeface="Calibri"/>
      </a:defRPr>
    </a:lvl7pPr>
    <a:lvl8pPr indent="1600200" latinLnBrk="0">
      <a:defRPr sz="1200">
        <a:solidFill>
          <a:srgbClr val="FFFFFF"/>
        </a:solidFill>
        <a:latin typeface="+mj-lt"/>
        <a:ea typeface="+mj-ea"/>
        <a:cs typeface="+mj-cs"/>
        <a:sym typeface="Calibri"/>
      </a:defRPr>
    </a:lvl8pPr>
    <a:lvl9pPr indent="1828800" latinLnBrk="0">
      <a:defRPr sz="1200">
        <a:solidFill>
          <a:srgbClr val="FFFFFF"/>
        </a:solidFill>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lvl1pPr>
            <a:lvl2pPr marL="0" indent="457200">
              <a:spcBef>
                <a:spcPts val="400"/>
              </a:spcBef>
              <a:buSzTx/>
              <a:buFontTx/>
              <a:buNone/>
              <a:defRPr sz="2000"/>
            </a:lvl2pPr>
            <a:lvl3pPr marL="0" indent="914400">
              <a:spcBef>
                <a:spcPts val="400"/>
              </a:spcBef>
              <a:buSzTx/>
              <a:buFontTx/>
              <a:buNone/>
              <a:defRPr sz="2000"/>
            </a:lvl3pPr>
            <a:lvl4pPr marL="0" indent="1371600">
              <a:spcBef>
                <a:spcPts val="400"/>
              </a:spcBef>
              <a:buSzTx/>
              <a:buFontTx/>
              <a:buNone/>
              <a:defRPr sz="2000"/>
            </a:lvl4pPr>
            <a:lvl5pPr marL="0" indent="1828800">
              <a:spcBef>
                <a:spcPts val="400"/>
              </a:spcBef>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gdickson@stcatherinesbridport.dorset.sch.uk" TargetMode="External"/><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mailto:cbest@stcatherinesbridport.dorset.sch.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12" name="Title 1"/>
          <p:cNvSpPr txBox="1">
            <a:spLocks noGrp="1"/>
          </p:cNvSpPr>
          <p:nvPr>
            <p:ph type="ctrTitle"/>
          </p:nvPr>
        </p:nvSpPr>
        <p:spPr>
          <a:xfrm>
            <a:off x="683568" y="764704"/>
            <a:ext cx="7772401" cy="1470026"/>
          </a:xfrm>
          <a:prstGeom prst="rect">
            <a:avLst/>
          </a:prstGeom>
        </p:spPr>
        <p:txBody>
          <a:bodyPr>
            <a:normAutofit fontScale="90000"/>
          </a:bodyPr>
          <a:lstStyle>
            <a:lvl1pPr defTabSz="905255">
              <a:defRPr sz="6534">
                <a:latin typeface="American Typewriter"/>
                <a:ea typeface="American Typewriter"/>
                <a:cs typeface="American Typewriter"/>
                <a:sym typeface="American Typewriter"/>
              </a:defRPr>
            </a:lvl1pPr>
          </a:lstStyle>
          <a:p>
            <a:r>
              <a:rPr dirty="0">
                <a:latin typeface="+mn-lt"/>
              </a:rPr>
              <a:t>Welcome to </a:t>
            </a:r>
            <a:r>
              <a:rPr lang="en-GB" dirty="0">
                <a:latin typeface="+mn-lt"/>
              </a:rPr>
              <a:t>Sycamore</a:t>
            </a:r>
            <a:endParaRPr dirty="0">
              <a:latin typeface="+mn-lt"/>
            </a:endParaRPr>
          </a:p>
        </p:txBody>
      </p:sp>
      <p:pic>
        <p:nvPicPr>
          <p:cNvPr id="3" name="Picture 2" descr="A picture containing plant, tree&#10;&#10;Description automatically generated">
            <a:extLst>
              <a:ext uri="{FF2B5EF4-FFF2-40B4-BE49-F238E27FC236}">
                <a16:creationId xmlns:a16="http://schemas.microsoft.com/office/drawing/2014/main" id="{432EDC28-9570-42CE-808F-89283E11203B}"/>
              </a:ext>
            </a:extLst>
          </p:cNvPr>
          <p:cNvPicPr>
            <a:picLocks noChangeAspect="1"/>
          </p:cNvPicPr>
          <p:nvPr/>
        </p:nvPicPr>
        <p:blipFill>
          <a:blip r:embed="rId2"/>
          <a:stretch>
            <a:fillRect/>
          </a:stretch>
        </p:blipFill>
        <p:spPr>
          <a:xfrm>
            <a:off x="2749306" y="2475915"/>
            <a:ext cx="3640924" cy="382370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795"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80"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9"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8"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00" name="Freeform: Shape 99">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lose up of a sign&#10;&#10;Description automatically generated">
            <a:extLst>
              <a:ext uri="{FF2B5EF4-FFF2-40B4-BE49-F238E27FC236}">
                <a16:creationId xmlns:a16="http://schemas.microsoft.com/office/drawing/2014/main" id="{929DF98C-F2FE-4D41-A233-41602F853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142" y="-553839"/>
            <a:ext cx="5669380" cy="3359108"/>
          </a:xfrm>
          <a:prstGeom prst="rect">
            <a:avLst/>
          </a:prstGeom>
        </p:spPr>
      </p:pic>
      <p:sp>
        <p:nvSpPr>
          <p:cNvPr id="136" name="TextBox 2"/>
          <p:cNvSpPr txBox="1"/>
          <p:nvPr/>
        </p:nvSpPr>
        <p:spPr>
          <a:xfrm>
            <a:off x="2109367" y="3035105"/>
            <a:ext cx="6184732" cy="29999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fontScale="25000" lnSpcReduction="20000"/>
          </a:bodyPr>
          <a:lstStyle/>
          <a:p>
            <a:pPr indent="-228600" hangingPunct="1">
              <a:lnSpc>
                <a:spcPct val="90000"/>
              </a:lnSpc>
              <a:spcAft>
                <a:spcPts val="600"/>
              </a:spcAft>
              <a:buSzPct val="100000"/>
              <a:buFont typeface="Arial" panose="020B0604020202020204" pitchFamily="34" charset="0"/>
              <a:buChar char="•"/>
              <a:defRPr sz="2000">
                <a:solidFill>
                  <a:srgbClr val="FFFFFF"/>
                </a:solidFill>
              </a:defRPr>
            </a:pPr>
            <a:endParaRPr lang="en-US" sz="11200" kern="1200" dirty="0">
              <a:solidFill>
                <a:schemeClr val="tx1"/>
              </a:solidFill>
              <a:latin typeface="+mn-lt"/>
              <a:ea typeface="+mn-ea"/>
              <a:cs typeface="+mn-cs"/>
            </a:endParaRPr>
          </a:p>
          <a:p>
            <a:pPr indent="-228600" hangingPunct="1">
              <a:lnSpc>
                <a:spcPct val="90000"/>
              </a:lnSpc>
              <a:spcAft>
                <a:spcPts val="600"/>
              </a:spcAft>
              <a:buSzPct val="100000"/>
              <a:buFont typeface="Arial" panose="020B0604020202020204" pitchFamily="34" charset="0"/>
              <a:buChar char="•"/>
              <a:defRPr sz="2000">
                <a:solidFill>
                  <a:srgbClr val="FFFFFF"/>
                </a:solidFill>
              </a:defRPr>
            </a:pPr>
            <a:r>
              <a:rPr lang="en-US" sz="11200" kern="1200" dirty="0">
                <a:solidFill>
                  <a:srgbClr val="FFFFFF"/>
                </a:solidFill>
                <a:latin typeface="+mn-lt"/>
                <a:ea typeface="+mn-ea"/>
                <a:cs typeface="+mn-cs"/>
              </a:rPr>
              <a:t>Website – General class information </a:t>
            </a:r>
          </a:p>
          <a:p>
            <a:pPr hangingPunct="1">
              <a:lnSpc>
                <a:spcPct val="90000"/>
              </a:lnSpc>
              <a:spcAft>
                <a:spcPts val="600"/>
              </a:spcAft>
              <a:buSzPct val="100000"/>
              <a:defRPr sz="2000">
                <a:solidFill>
                  <a:srgbClr val="FFFFFF"/>
                </a:solidFill>
              </a:defRPr>
            </a:pPr>
            <a:r>
              <a:rPr lang="en-US" sz="11200" kern="1200" dirty="0">
                <a:solidFill>
                  <a:srgbClr val="FFFFFF"/>
                </a:solidFill>
                <a:latin typeface="+mn-lt"/>
                <a:ea typeface="+mn-ea"/>
                <a:cs typeface="+mn-cs"/>
              </a:rPr>
              <a:t>                   - Knowledge </a:t>
            </a:r>
            <a:r>
              <a:rPr lang="en-US" sz="11200" kern="1200" dirty="0" err="1">
                <a:solidFill>
                  <a:srgbClr val="FFFFFF"/>
                </a:solidFill>
                <a:latin typeface="+mn-lt"/>
                <a:ea typeface="+mn-ea"/>
                <a:cs typeface="+mn-cs"/>
              </a:rPr>
              <a:t>Organisers</a:t>
            </a:r>
            <a:r>
              <a:rPr lang="en-US" sz="11200" kern="1200" dirty="0">
                <a:solidFill>
                  <a:srgbClr val="FFFFFF"/>
                </a:solidFill>
                <a:latin typeface="+mn-lt"/>
                <a:ea typeface="+mn-ea"/>
                <a:cs typeface="+mn-cs"/>
              </a:rPr>
              <a:t> </a:t>
            </a:r>
          </a:p>
          <a:p>
            <a:pPr hangingPunct="1">
              <a:lnSpc>
                <a:spcPct val="90000"/>
              </a:lnSpc>
              <a:spcAft>
                <a:spcPts val="600"/>
              </a:spcAft>
              <a:buSzPct val="100000"/>
              <a:defRPr sz="2000">
                <a:solidFill>
                  <a:srgbClr val="FFFFFF"/>
                </a:solidFill>
              </a:defRPr>
            </a:pPr>
            <a:r>
              <a:rPr lang="en-US" sz="11200" kern="1200" dirty="0">
                <a:solidFill>
                  <a:srgbClr val="FFFFFF"/>
                </a:solidFill>
                <a:latin typeface="+mn-lt"/>
                <a:ea typeface="+mn-ea"/>
                <a:cs typeface="+mn-cs"/>
              </a:rPr>
              <a:t>                   - </a:t>
            </a:r>
            <a:r>
              <a:rPr lang="en-US" sz="11200" kern="1200">
                <a:solidFill>
                  <a:srgbClr val="FFFFFF"/>
                </a:solidFill>
                <a:latin typeface="+mn-lt"/>
                <a:ea typeface="+mn-ea"/>
                <a:cs typeface="+mn-cs"/>
              </a:rPr>
              <a:t>Curriculum Objectives</a:t>
            </a:r>
            <a:endParaRPr lang="en-US" sz="11200" kern="1200" dirty="0">
              <a:solidFill>
                <a:srgbClr val="FFFFFF"/>
              </a:solidFill>
              <a:latin typeface="+mn-lt"/>
              <a:ea typeface="+mn-ea"/>
              <a:cs typeface="+mn-cs"/>
            </a:endParaRPr>
          </a:p>
          <a:p>
            <a:pPr hangingPunct="1">
              <a:lnSpc>
                <a:spcPct val="90000"/>
              </a:lnSpc>
              <a:spcAft>
                <a:spcPts val="600"/>
              </a:spcAft>
              <a:buSzPct val="100000"/>
              <a:defRPr sz="2000">
                <a:solidFill>
                  <a:srgbClr val="FFFFFF"/>
                </a:solidFill>
              </a:defRPr>
            </a:pPr>
            <a:r>
              <a:rPr lang="en-US" sz="11200" kern="1200" dirty="0">
                <a:solidFill>
                  <a:srgbClr val="FFFFFF"/>
                </a:solidFill>
                <a:latin typeface="+mn-lt"/>
                <a:ea typeface="+mn-ea"/>
                <a:cs typeface="+mn-cs"/>
              </a:rPr>
              <a:t>                   - Curriculum Map</a:t>
            </a:r>
          </a:p>
          <a:p>
            <a:pPr indent="-228600" hangingPunct="1">
              <a:lnSpc>
                <a:spcPct val="90000"/>
              </a:lnSpc>
              <a:spcAft>
                <a:spcPts val="600"/>
              </a:spcAft>
              <a:buSzPct val="100000"/>
              <a:buFont typeface="Arial" panose="020B0604020202020204" pitchFamily="34" charset="0"/>
              <a:buChar char="•"/>
              <a:defRPr sz="2000">
                <a:solidFill>
                  <a:srgbClr val="FFFFFF"/>
                </a:solidFill>
              </a:defRPr>
            </a:pPr>
            <a:endParaRPr lang="en-US" sz="11200" kern="1200" dirty="0">
              <a:solidFill>
                <a:srgbClr val="FFFFFF"/>
              </a:solidFill>
              <a:latin typeface="+mn-lt"/>
              <a:ea typeface="+mn-ea"/>
              <a:cs typeface="+mn-cs"/>
            </a:endParaRPr>
          </a:p>
          <a:p>
            <a:pPr indent="-228600" hangingPunct="1">
              <a:lnSpc>
                <a:spcPct val="90000"/>
              </a:lnSpc>
              <a:spcAft>
                <a:spcPts val="600"/>
              </a:spcAft>
              <a:buSzPct val="100000"/>
              <a:buFont typeface="Arial" panose="020B0604020202020204" pitchFamily="34" charset="0"/>
              <a:buChar char="•"/>
              <a:defRPr sz="2000">
                <a:solidFill>
                  <a:srgbClr val="FFFFFF"/>
                </a:solidFill>
              </a:defRPr>
            </a:pPr>
            <a:r>
              <a:rPr lang="en-US" sz="11200" kern="1200" dirty="0">
                <a:solidFill>
                  <a:srgbClr val="FFFFFF"/>
                </a:solidFill>
                <a:latin typeface="+mn-lt"/>
                <a:ea typeface="+mn-ea"/>
                <a:cs typeface="+mn-cs"/>
              </a:rPr>
              <a:t>Rewards (Dojos and house points)</a:t>
            </a:r>
          </a:p>
          <a:p>
            <a:pPr indent="-228600" hangingPunct="1">
              <a:lnSpc>
                <a:spcPct val="90000"/>
              </a:lnSpc>
              <a:spcAft>
                <a:spcPts val="600"/>
              </a:spcAft>
              <a:buSzPct val="100000"/>
              <a:buFont typeface="Arial" panose="020B0604020202020204" pitchFamily="34" charset="0"/>
              <a:buChar char="•"/>
              <a:defRPr sz="2000">
                <a:solidFill>
                  <a:srgbClr val="FFFFFF"/>
                </a:solidFill>
              </a:defRPr>
            </a:pPr>
            <a:endParaRPr lang="en-US" sz="11200" kern="1200" dirty="0">
              <a:solidFill>
                <a:srgbClr val="FFFFFF"/>
              </a:solidFill>
              <a:latin typeface="+mn-lt"/>
              <a:ea typeface="+mn-ea"/>
              <a:cs typeface="+mn-cs"/>
            </a:endParaRPr>
          </a:p>
          <a:p>
            <a:pPr indent="-228600" hangingPunct="1">
              <a:lnSpc>
                <a:spcPct val="90000"/>
              </a:lnSpc>
              <a:spcAft>
                <a:spcPts val="600"/>
              </a:spcAft>
              <a:buSzPct val="100000"/>
              <a:buFont typeface="Arial" panose="020B0604020202020204" pitchFamily="34" charset="0"/>
              <a:buChar char="•"/>
              <a:defRPr sz="2200">
                <a:solidFill>
                  <a:srgbClr val="FFFFFF"/>
                </a:solidFill>
              </a:defRPr>
            </a:pPr>
            <a:r>
              <a:rPr lang="en-US" sz="11200" kern="1200" dirty="0">
                <a:solidFill>
                  <a:srgbClr val="FFFFFF"/>
                </a:solidFill>
                <a:latin typeface="+mn-lt"/>
                <a:ea typeface="+mn-ea"/>
                <a:cs typeface="+mn-cs"/>
              </a:rPr>
              <a:t>P.E will be on Tuesdays and Thursdays</a:t>
            </a:r>
          </a:p>
          <a:p>
            <a:pPr indent="-228600" hangingPunct="1">
              <a:lnSpc>
                <a:spcPct val="90000"/>
              </a:lnSpc>
              <a:spcAft>
                <a:spcPts val="600"/>
              </a:spcAft>
              <a:buSzPct val="100000"/>
              <a:buFont typeface="Arial" panose="020B0604020202020204" pitchFamily="34" charset="0"/>
              <a:buChar char="•"/>
              <a:defRPr sz="2200">
                <a:solidFill>
                  <a:srgbClr val="FFFFFF"/>
                </a:solidFill>
              </a:defRPr>
            </a:pPr>
            <a:endParaRPr lang="en-US" sz="11200" kern="1200" dirty="0">
              <a:solidFill>
                <a:srgbClr val="FFFFFF"/>
              </a:solidFill>
              <a:latin typeface="+mn-lt"/>
              <a:ea typeface="+mn-ea"/>
              <a:cs typeface="+mn-cs"/>
            </a:endParaRPr>
          </a:p>
          <a:p>
            <a:pPr indent="-228600" hangingPunct="1">
              <a:lnSpc>
                <a:spcPct val="90000"/>
              </a:lnSpc>
              <a:spcAft>
                <a:spcPts val="600"/>
              </a:spcAft>
              <a:buSzPct val="100000"/>
              <a:buFont typeface="Arial" panose="020B0604020202020204" pitchFamily="34" charset="0"/>
              <a:buChar char="•"/>
              <a:defRPr sz="2200">
                <a:solidFill>
                  <a:srgbClr val="FFFFFF"/>
                </a:solidFill>
              </a:defRPr>
            </a:pPr>
            <a:r>
              <a:rPr lang="en-US" sz="11200" kern="1200" dirty="0">
                <a:solidFill>
                  <a:srgbClr val="FFFFFF"/>
                </a:solidFill>
                <a:latin typeface="+mn-lt"/>
                <a:ea typeface="+mn-ea"/>
                <a:cs typeface="+mn-cs"/>
              </a:rPr>
              <a:t>Transition to KS2 </a:t>
            </a:r>
          </a:p>
          <a:p>
            <a:pPr marL="259772" indent="-228600" hangingPunct="1">
              <a:lnSpc>
                <a:spcPct val="90000"/>
              </a:lnSpc>
              <a:spcAft>
                <a:spcPts val="600"/>
              </a:spcAft>
              <a:buSzPct val="100000"/>
              <a:buFont typeface="Arial" panose="020B0604020202020204" pitchFamily="34" charset="0"/>
              <a:buChar char="•"/>
              <a:defRPr sz="2200">
                <a:solidFill>
                  <a:srgbClr val="FFFFFF"/>
                </a:solidFill>
              </a:defRPr>
            </a:pPr>
            <a:endParaRPr lang="en-US" sz="900" kern="1200" dirty="0">
              <a:solidFill>
                <a:schemeClr val="tx1"/>
              </a:solidFill>
              <a:latin typeface="+mn-lt"/>
              <a:ea typeface="+mn-ea"/>
              <a:cs typeface="+mn-cs"/>
            </a:endParaRPr>
          </a:p>
          <a:p>
            <a:pPr indent="-228600" hangingPunct="1">
              <a:lnSpc>
                <a:spcPct val="90000"/>
              </a:lnSpc>
              <a:spcAft>
                <a:spcPts val="600"/>
              </a:spcAft>
              <a:buSzPct val="100000"/>
              <a:buFont typeface="Arial" panose="020B0604020202020204" pitchFamily="34" charset="0"/>
              <a:buChar char="•"/>
              <a:defRPr sz="2200">
                <a:solidFill>
                  <a:srgbClr val="FFFFFF"/>
                </a:solidFill>
              </a:defRPr>
            </a:pPr>
            <a:endParaRPr lang="en-US" sz="900" kern="1200" dirty="0">
              <a:solidFill>
                <a:schemeClr val="tx1"/>
              </a:solidFill>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61C9F89-4E5E-4CEE-8370-ED0B1DCF5A25}"/>
              </a:ext>
            </a:extLst>
          </p:cNvPr>
          <p:cNvPicPr>
            <a:picLocks noChangeAspect="1"/>
          </p:cNvPicPr>
          <p:nvPr/>
        </p:nvPicPr>
        <p:blipFill>
          <a:blip r:embed="rId2"/>
          <a:stretch>
            <a:fillRect/>
          </a:stretch>
        </p:blipFill>
        <p:spPr>
          <a:xfrm>
            <a:off x="2991301" y="221634"/>
            <a:ext cx="3161397" cy="1689787"/>
          </a:xfrm>
          <a:prstGeom prst="rect">
            <a:avLst/>
          </a:prstGeom>
        </p:spPr>
      </p:pic>
      <p:sp>
        <p:nvSpPr>
          <p:cNvPr id="2" name="TextBox 1">
            <a:extLst>
              <a:ext uri="{FF2B5EF4-FFF2-40B4-BE49-F238E27FC236}">
                <a16:creationId xmlns:a16="http://schemas.microsoft.com/office/drawing/2014/main" id="{8BC3FD5B-B88D-4129-BC89-E71BE75E4A63}"/>
              </a:ext>
            </a:extLst>
          </p:cNvPr>
          <p:cNvSpPr txBox="1"/>
          <p:nvPr/>
        </p:nvSpPr>
        <p:spPr>
          <a:xfrm>
            <a:off x="546631" y="1911421"/>
            <a:ext cx="8398412" cy="4801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j-lt"/>
                <a:ea typeface="+mj-ea"/>
                <a:cs typeface="+mj-cs"/>
                <a:sym typeface="Calibri"/>
              </a:rPr>
              <a:t>At the end of Key Stage One, children will take part in </a:t>
            </a:r>
            <a:r>
              <a:rPr kumimoji="0" lang="en-GB" sz="2400" b="0" i="0" u="sng" strike="noStrike" cap="none" spc="0" normalizeH="0" baseline="0" dirty="0">
                <a:ln>
                  <a:noFill/>
                </a:ln>
                <a:solidFill>
                  <a:srgbClr val="FFFFFF"/>
                </a:solidFill>
                <a:effectLst/>
                <a:uFillTx/>
                <a:latin typeface="+mj-lt"/>
                <a:ea typeface="+mj-ea"/>
                <a:cs typeface="+mj-cs"/>
                <a:sym typeface="Calibri"/>
              </a:rPr>
              <a:t>Statutory Assessments in Reading, Maths, Spelling and Grammar. </a:t>
            </a:r>
            <a:endParaRPr kumimoji="0" lang="en-GB" sz="2400" b="0" i="0" strike="noStrike" cap="none" spc="0" normalizeH="0" baseline="0" dirty="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GB" sz="2400" dirty="0">
                <a:solidFill>
                  <a:srgbClr val="FFFFFF"/>
                </a:solidFill>
              </a:rPr>
              <a:t>The results of these assessments will inform the overall teacher judgements made at the end of the year. </a:t>
            </a:r>
          </a:p>
          <a:p>
            <a:pPr marL="0" marR="0"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GB" sz="2400" u="sng" dirty="0">
                <a:solidFill>
                  <a:srgbClr val="FFFFFF"/>
                </a:solidFill>
              </a:rPr>
              <a:t>Reading</a:t>
            </a:r>
            <a:r>
              <a:rPr lang="en-GB" sz="2400" dirty="0">
                <a:solidFill>
                  <a:srgbClr val="FFFFFF"/>
                </a:solidFill>
              </a:rPr>
              <a:t> – Children will sit two papers. Paper one contains small sections of text and questions (30 mins approximately). Paper two contains a separate reading and question paper and children are expected to read longer texts (40 mins approximately).</a:t>
            </a:r>
          </a:p>
          <a:p>
            <a:pPr marL="0" marR="0"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GB" sz="2400" u="sng" dirty="0">
                <a:solidFill>
                  <a:srgbClr val="FFFFFF"/>
                </a:solidFill>
              </a:rPr>
              <a:t>Maths </a:t>
            </a:r>
            <a:r>
              <a:rPr lang="en-GB" sz="2400" dirty="0">
                <a:solidFill>
                  <a:srgbClr val="FFFFFF"/>
                </a:solidFill>
              </a:rPr>
              <a:t>– Children will sit an Arithmetic Paper (20 mins approximately). and a Reasoning Paper ( 35 mins approximately).</a:t>
            </a:r>
            <a:endParaRPr kumimoji="0" lang="en-GB" sz="2400" b="0" i="0" u="none" strike="noStrike" cap="none" spc="0" normalizeH="0" baseline="0" dirty="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9197861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61C9F89-4E5E-4CEE-8370-ED0B1DCF5A25}"/>
              </a:ext>
            </a:extLst>
          </p:cNvPr>
          <p:cNvPicPr>
            <a:picLocks noChangeAspect="1"/>
          </p:cNvPicPr>
          <p:nvPr/>
        </p:nvPicPr>
        <p:blipFill>
          <a:blip r:embed="rId2"/>
          <a:stretch>
            <a:fillRect/>
          </a:stretch>
        </p:blipFill>
        <p:spPr>
          <a:xfrm>
            <a:off x="2991301" y="221634"/>
            <a:ext cx="3161397" cy="1689787"/>
          </a:xfrm>
          <a:prstGeom prst="rect">
            <a:avLst/>
          </a:prstGeom>
        </p:spPr>
      </p:pic>
      <p:sp>
        <p:nvSpPr>
          <p:cNvPr id="2" name="TextBox 1">
            <a:extLst>
              <a:ext uri="{FF2B5EF4-FFF2-40B4-BE49-F238E27FC236}">
                <a16:creationId xmlns:a16="http://schemas.microsoft.com/office/drawing/2014/main" id="{8BC3FD5B-B88D-4129-BC89-E71BE75E4A63}"/>
              </a:ext>
            </a:extLst>
          </p:cNvPr>
          <p:cNvSpPr txBox="1"/>
          <p:nvPr/>
        </p:nvSpPr>
        <p:spPr>
          <a:xfrm>
            <a:off x="520505" y="2082018"/>
            <a:ext cx="8398412"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Calibri"/>
              </a:rPr>
              <a:t>Spelling and Grammar (optional) </a:t>
            </a:r>
            <a:r>
              <a:rPr kumimoji="0" lang="en-GB" sz="2400" b="0"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Calibri"/>
              </a:rPr>
              <a:t>– Paper One is a 20 word spelling test.</a:t>
            </a:r>
          </a:p>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Calibri"/>
              </a:rPr>
              <a:t>Paper Two – Grammar and Punctuation (20 mins approximately). </a:t>
            </a:r>
          </a:p>
          <a:p>
            <a:pPr marL="0" marR="0" indent="0" algn="l" defTabSz="914400" rtl="0" fontAlgn="auto" latinLnBrk="0" hangingPunct="0">
              <a:lnSpc>
                <a:spcPct val="100000"/>
              </a:lnSpc>
              <a:spcBef>
                <a:spcPts val="0"/>
              </a:spcBef>
              <a:spcAft>
                <a:spcPts val="0"/>
              </a:spcAft>
              <a:buClrTx/>
              <a:buSzTx/>
              <a:buFontTx/>
              <a:buNone/>
              <a:tabLst/>
            </a:pPr>
            <a:endParaRPr lang="en-GB" sz="2400" dirty="0">
              <a:solidFill>
                <a:srgbClr val="FFFFFF"/>
              </a:solidFill>
              <a:latin typeface="Calibri" panose="020F0502020204030204" pitchFamily="34" charset="0"/>
              <a:cs typeface="Calibri" panose="020F050202020403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Calibri"/>
              </a:rPr>
              <a:t>Writing – </a:t>
            </a:r>
            <a:r>
              <a:rPr kumimoji="0" lang="en-GB" sz="2400" b="0"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Calibri"/>
              </a:rPr>
              <a:t>children’s independent writing will be assessed by class teachers throughout the academic year and a final overall teacher judgment will be made at the end. </a:t>
            </a:r>
          </a:p>
          <a:p>
            <a:pPr marL="0" marR="0" indent="0" algn="l" defTabSz="914400" rtl="0" fontAlgn="auto" latinLnBrk="0" hangingPunct="0">
              <a:lnSpc>
                <a:spcPct val="100000"/>
              </a:lnSpc>
              <a:spcBef>
                <a:spcPts val="0"/>
              </a:spcBef>
              <a:spcAft>
                <a:spcPts val="0"/>
              </a:spcAft>
              <a:buClrTx/>
              <a:buSzTx/>
              <a:buFontTx/>
              <a:buNone/>
              <a:tabLst/>
            </a:pPr>
            <a:endParaRPr lang="en-GB" sz="24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67853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61C9F89-4E5E-4CEE-8370-ED0B1DCF5A25}"/>
              </a:ext>
            </a:extLst>
          </p:cNvPr>
          <p:cNvPicPr>
            <a:picLocks noChangeAspect="1"/>
          </p:cNvPicPr>
          <p:nvPr/>
        </p:nvPicPr>
        <p:blipFill>
          <a:blip r:embed="rId2"/>
          <a:stretch>
            <a:fillRect/>
          </a:stretch>
        </p:blipFill>
        <p:spPr>
          <a:xfrm>
            <a:off x="2991301" y="221634"/>
            <a:ext cx="3161397" cy="1689787"/>
          </a:xfrm>
          <a:prstGeom prst="rect">
            <a:avLst/>
          </a:prstGeom>
        </p:spPr>
      </p:pic>
      <p:sp>
        <p:nvSpPr>
          <p:cNvPr id="2" name="TextBox 1">
            <a:extLst>
              <a:ext uri="{FF2B5EF4-FFF2-40B4-BE49-F238E27FC236}">
                <a16:creationId xmlns:a16="http://schemas.microsoft.com/office/drawing/2014/main" id="{8BC3FD5B-B88D-4129-BC89-E71BE75E4A63}"/>
              </a:ext>
            </a:extLst>
          </p:cNvPr>
          <p:cNvSpPr txBox="1"/>
          <p:nvPr/>
        </p:nvSpPr>
        <p:spPr>
          <a:xfrm>
            <a:off x="520505" y="2082018"/>
            <a:ext cx="8398412" cy="4154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GB" sz="2400" b="0"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Calibri"/>
              </a:rPr>
              <a:t>Please be reassured that we will be supporting children throughout the year in preparation for the assessments. Children will have the opportunity to sit practice papers, in order for them to feel more comfortable with test conditions.</a:t>
            </a:r>
          </a:p>
          <a:p>
            <a:endParaRPr kumimoji="0" lang="en-GB" sz="2400" b="0"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GB" sz="2400" dirty="0">
                <a:solidFill>
                  <a:srgbClr val="FFFFFF"/>
                </a:solidFill>
                <a:latin typeface="Calibri" panose="020F0502020204030204" pitchFamily="34" charset="0"/>
                <a:cs typeface="Calibri" panose="020F0502020204030204" pitchFamily="34" charset="0"/>
              </a:rPr>
              <a:t>We find it is helpful to call the assessments challenges rather than tests! </a:t>
            </a:r>
          </a:p>
          <a:p>
            <a:pPr marL="0" marR="0" indent="0" algn="l" defTabSz="914400" rtl="0" fontAlgn="auto" latinLnBrk="0" hangingPunct="0">
              <a:lnSpc>
                <a:spcPct val="100000"/>
              </a:lnSpc>
              <a:spcBef>
                <a:spcPts val="0"/>
              </a:spcBef>
              <a:spcAft>
                <a:spcPts val="0"/>
              </a:spcAft>
              <a:buClrTx/>
              <a:buSzTx/>
              <a:buFontTx/>
              <a:buNone/>
              <a:tabLst/>
            </a:pPr>
            <a:endParaRPr lang="en-GB" sz="2400" dirty="0">
              <a:solidFill>
                <a:srgbClr val="FFFFFF"/>
              </a:solidFill>
              <a:latin typeface="Calibri" panose="020F0502020204030204" pitchFamily="34" charset="0"/>
              <a:cs typeface="Calibri" panose="020F050202020403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en-GB" sz="2400" dirty="0">
                <a:solidFill>
                  <a:srgbClr val="FFFFFF"/>
                </a:solidFill>
                <a:latin typeface="Calibri" panose="020F0502020204030204" pitchFamily="34" charset="0"/>
                <a:cs typeface="Calibri" panose="020F0502020204030204" pitchFamily="34" charset="0"/>
              </a:rPr>
              <a:t>We will keep you regularly updated on how your child is progressing towards the end of key stage standards for Year 2. Please do ask if you have any further questions regarding this.</a:t>
            </a:r>
          </a:p>
        </p:txBody>
      </p:sp>
    </p:spTree>
    <p:extLst>
      <p:ext uri="{BB962C8B-B14F-4D97-AF65-F5344CB8AC3E}">
        <p14:creationId xmlns:p14="http://schemas.microsoft.com/office/powerpoint/2010/main" val="32088174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atOff val="-6843"/>
            <a:lumOff val="-10705"/>
          </a:schemeClr>
        </a:solidFill>
        <a:effectLst/>
      </p:bgPr>
    </p:bg>
    <p:spTree>
      <p:nvGrpSpPr>
        <p:cNvPr id="1" name=""/>
        <p:cNvGrpSpPr/>
        <p:nvPr/>
      </p:nvGrpSpPr>
      <p:grpSpPr>
        <a:xfrm>
          <a:off x="0" y="0"/>
          <a:ext cx="0" cy="0"/>
          <a:chOff x="0" y="0"/>
          <a:chExt cx="0" cy="0"/>
        </a:xfrm>
      </p:grpSpPr>
      <p:sp>
        <p:nvSpPr>
          <p:cNvPr id="145" name="Title 3"/>
          <p:cNvSpPr txBox="1">
            <a:spLocks noGrp="1"/>
          </p:cNvSpPr>
          <p:nvPr>
            <p:ph type="title"/>
          </p:nvPr>
        </p:nvSpPr>
        <p:spPr>
          <a:prstGeom prst="rect">
            <a:avLst/>
          </a:prstGeom>
        </p:spPr>
        <p:txBody>
          <a:bodyPr>
            <a:normAutofit fontScale="90000"/>
          </a:bodyPr>
          <a:lstStyle>
            <a:lvl1pPr defTabSz="841247">
              <a:defRPr sz="3588">
                <a:latin typeface="American Typewriter"/>
                <a:ea typeface="American Typewriter"/>
                <a:cs typeface="American Typewriter"/>
                <a:sym typeface="American Typewriter"/>
              </a:defRPr>
            </a:lvl1pPr>
          </a:lstStyle>
          <a:p>
            <a:r>
              <a:rPr lang="en-GB" dirty="0">
                <a:latin typeface="+mn-lt"/>
              </a:rPr>
              <a:t>We look </a:t>
            </a:r>
            <a:r>
              <a:rPr dirty="0">
                <a:latin typeface="+mn-lt"/>
              </a:rPr>
              <a:t>forward to a happy, productive year</a:t>
            </a:r>
          </a:p>
        </p:txBody>
      </p:sp>
      <p:pic>
        <p:nvPicPr>
          <p:cNvPr id="3" name="Picture 2" descr="A group of children in a classroom&#10;&#10;Description automatically generated with low confidence">
            <a:extLst>
              <a:ext uri="{FF2B5EF4-FFF2-40B4-BE49-F238E27FC236}">
                <a16:creationId xmlns:a16="http://schemas.microsoft.com/office/drawing/2014/main" id="{7466709B-722B-4472-98CE-82A2E567D3BE}"/>
              </a:ext>
            </a:extLst>
          </p:cNvPr>
          <p:cNvPicPr>
            <a:picLocks noChangeAspect="1"/>
          </p:cNvPicPr>
          <p:nvPr/>
        </p:nvPicPr>
        <p:blipFill>
          <a:blip r:embed="rId2"/>
          <a:stretch>
            <a:fillRect/>
          </a:stretch>
        </p:blipFill>
        <p:spPr>
          <a:xfrm>
            <a:off x="1057275" y="1716087"/>
            <a:ext cx="7029450" cy="486727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48" name="Title 1"/>
          <p:cNvSpPr txBox="1">
            <a:spLocks noGrp="1"/>
          </p:cNvSpPr>
          <p:nvPr>
            <p:ph type="title"/>
          </p:nvPr>
        </p:nvSpPr>
        <p:spPr>
          <a:xfrm>
            <a:off x="457200" y="236538"/>
            <a:ext cx="8229600" cy="1901751"/>
          </a:xfrm>
          <a:prstGeom prst="rect">
            <a:avLst/>
          </a:prstGeom>
        </p:spPr>
        <p:txBody>
          <a:bodyPr>
            <a:normAutofit fontScale="90000"/>
          </a:bodyPr>
          <a:lstStyle>
            <a:lvl1pPr>
              <a:defRPr>
                <a:latin typeface="American Typewriter"/>
                <a:ea typeface="American Typewriter"/>
                <a:cs typeface="American Typewriter"/>
                <a:sym typeface="American Typewriter"/>
              </a:defRPr>
            </a:lvl1pPr>
          </a:lstStyle>
          <a:p>
            <a:br>
              <a:rPr lang="en-US" dirty="0"/>
            </a:br>
            <a:r>
              <a:rPr lang="en-US" u="sng" dirty="0">
                <a:latin typeface="+mn-lt"/>
              </a:rPr>
              <a:t>Sycamore’s Team</a:t>
            </a:r>
            <a:br>
              <a:rPr lang="en-US" sz="2700" dirty="0">
                <a:latin typeface="+mn-lt"/>
              </a:rPr>
            </a:br>
            <a:br>
              <a:rPr lang="en-US" sz="2700" dirty="0"/>
            </a:br>
            <a:endParaRPr lang="en-US" sz="2700" dirty="0"/>
          </a:p>
        </p:txBody>
      </p:sp>
      <p:pic>
        <p:nvPicPr>
          <p:cNvPr id="3" name="Picture 2" descr="A picture containing text, indoor, sign, screenshot&#10;&#10;Description automatically generated">
            <a:extLst>
              <a:ext uri="{FF2B5EF4-FFF2-40B4-BE49-F238E27FC236}">
                <a16:creationId xmlns:a16="http://schemas.microsoft.com/office/drawing/2014/main" id="{1C4D616C-2066-4E70-9E6E-A6491BF7C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38" y="2829549"/>
            <a:ext cx="7809524" cy="2971429"/>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122" name="Title 1"/>
          <p:cNvSpPr txBox="1">
            <a:spLocks noGrp="1"/>
          </p:cNvSpPr>
          <p:nvPr>
            <p:ph type="title"/>
          </p:nvPr>
        </p:nvSpPr>
        <p:spPr>
          <a:xfrm>
            <a:off x="268368" y="319464"/>
            <a:ext cx="8229600" cy="1143001"/>
          </a:xfrm>
          <a:prstGeom prst="rect">
            <a:avLst/>
          </a:prstGeom>
        </p:spPr>
        <p:txBody>
          <a:bodyPr/>
          <a:lstStyle>
            <a:lvl1pPr>
              <a:defRPr>
                <a:latin typeface="American Typewriter"/>
                <a:ea typeface="American Typewriter"/>
                <a:cs typeface="American Typewriter"/>
                <a:sym typeface="American Typewriter"/>
              </a:defRPr>
            </a:lvl1pPr>
          </a:lstStyle>
          <a:p>
            <a:r>
              <a:rPr u="sng" dirty="0">
                <a:latin typeface="+mn-lt"/>
              </a:rPr>
              <a:t>Being </a:t>
            </a:r>
            <a:r>
              <a:rPr lang="en-GB" u="sng" dirty="0">
                <a:latin typeface="+mn-lt"/>
              </a:rPr>
              <a:t>in Year 2 </a:t>
            </a:r>
            <a:endParaRPr u="sng" dirty="0">
              <a:latin typeface="+mn-lt"/>
            </a:endParaRPr>
          </a:p>
        </p:txBody>
      </p:sp>
      <p:sp>
        <p:nvSpPr>
          <p:cNvPr id="123" name="Content Placeholder 2"/>
          <p:cNvSpPr txBox="1">
            <a:spLocks noGrp="1"/>
          </p:cNvSpPr>
          <p:nvPr>
            <p:ph type="body" idx="1"/>
          </p:nvPr>
        </p:nvSpPr>
        <p:spPr>
          <a:xfrm>
            <a:off x="546100" y="1651000"/>
            <a:ext cx="8229600" cy="4525963"/>
          </a:xfrm>
          <a:prstGeom prst="rect">
            <a:avLst/>
          </a:prstGeom>
        </p:spPr>
        <p:txBody>
          <a:bodyPr>
            <a:normAutofit/>
          </a:bodyPr>
          <a:lstStyle/>
          <a:p>
            <a:pPr marL="0" indent="0" defTabSz="859536">
              <a:lnSpc>
                <a:spcPct val="80000"/>
              </a:lnSpc>
              <a:spcBef>
                <a:spcPts val="600"/>
              </a:spcBef>
              <a:buSzTx/>
              <a:buNone/>
              <a:defRPr sz="2538" u="sng">
                <a:latin typeface="Trebuchet MS"/>
                <a:ea typeface="Trebuchet MS"/>
                <a:cs typeface="Trebuchet MS"/>
                <a:sym typeface="Trebuchet MS"/>
              </a:defRPr>
            </a:pPr>
            <a:endParaRPr dirty="0">
              <a:latin typeface="+mn-lt"/>
            </a:endParaRPr>
          </a:p>
          <a:p>
            <a:pPr marL="322325" indent="-322325" defTabSz="859536">
              <a:lnSpc>
                <a:spcPct val="80000"/>
              </a:lnSpc>
              <a:spcBef>
                <a:spcPts val="600"/>
              </a:spcBef>
              <a:defRPr sz="2538">
                <a:latin typeface="Trebuchet MS"/>
                <a:ea typeface="Trebuchet MS"/>
                <a:cs typeface="Trebuchet MS"/>
                <a:sym typeface="Trebuchet MS"/>
              </a:defRPr>
            </a:pPr>
            <a:r>
              <a:rPr lang="en-GB" dirty="0">
                <a:latin typeface="+mn-lt"/>
              </a:rPr>
              <a:t>Independent and Responsible</a:t>
            </a:r>
          </a:p>
          <a:p>
            <a:pPr marL="322325" indent="-322325" defTabSz="859536">
              <a:lnSpc>
                <a:spcPct val="80000"/>
              </a:lnSpc>
              <a:spcBef>
                <a:spcPts val="600"/>
              </a:spcBef>
              <a:defRPr sz="2538">
                <a:latin typeface="Trebuchet MS"/>
                <a:ea typeface="Trebuchet MS"/>
                <a:cs typeface="Trebuchet MS"/>
                <a:sym typeface="Trebuchet MS"/>
              </a:defRPr>
            </a:pPr>
            <a:endParaRPr lang="en-GB" dirty="0">
              <a:latin typeface="+mn-lt"/>
            </a:endParaRPr>
          </a:p>
          <a:p>
            <a:pPr marL="322325" indent="-322325" defTabSz="859536">
              <a:lnSpc>
                <a:spcPct val="80000"/>
              </a:lnSpc>
              <a:spcBef>
                <a:spcPts val="600"/>
              </a:spcBef>
              <a:defRPr sz="2538">
                <a:latin typeface="Trebuchet MS"/>
                <a:ea typeface="Trebuchet MS"/>
                <a:cs typeface="Trebuchet MS"/>
                <a:sym typeface="Trebuchet MS"/>
              </a:defRPr>
            </a:pPr>
            <a:r>
              <a:rPr dirty="0">
                <a:latin typeface="+mn-lt"/>
              </a:rPr>
              <a:t>Respectful</a:t>
            </a:r>
            <a:endParaRPr lang="en-GB" dirty="0">
              <a:latin typeface="+mn-lt"/>
            </a:endParaRPr>
          </a:p>
          <a:p>
            <a:pPr marL="322325" indent="-322325" defTabSz="859536">
              <a:lnSpc>
                <a:spcPct val="80000"/>
              </a:lnSpc>
              <a:spcBef>
                <a:spcPts val="600"/>
              </a:spcBef>
              <a:defRPr sz="2538">
                <a:latin typeface="Trebuchet MS"/>
                <a:ea typeface="Trebuchet MS"/>
                <a:cs typeface="Trebuchet MS"/>
                <a:sym typeface="Trebuchet MS"/>
              </a:defRPr>
            </a:pPr>
            <a:endParaRPr dirty="0">
              <a:latin typeface="+mn-lt"/>
            </a:endParaRPr>
          </a:p>
          <a:p>
            <a:pPr marL="322325" indent="-322325" defTabSz="859536">
              <a:lnSpc>
                <a:spcPct val="80000"/>
              </a:lnSpc>
              <a:spcBef>
                <a:spcPts val="600"/>
              </a:spcBef>
              <a:defRPr sz="2538">
                <a:latin typeface="Trebuchet MS"/>
                <a:ea typeface="Trebuchet MS"/>
                <a:cs typeface="Trebuchet MS"/>
                <a:sym typeface="Trebuchet MS"/>
              </a:defRPr>
            </a:pPr>
            <a:r>
              <a:rPr dirty="0">
                <a:latin typeface="+mn-lt"/>
              </a:rPr>
              <a:t>Resilient </a:t>
            </a:r>
            <a:endParaRPr lang="en-GB" dirty="0">
              <a:latin typeface="+mn-lt"/>
            </a:endParaRPr>
          </a:p>
          <a:p>
            <a:pPr marL="322325" indent="-322325" defTabSz="859536">
              <a:lnSpc>
                <a:spcPct val="80000"/>
              </a:lnSpc>
              <a:spcBef>
                <a:spcPts val="600"/>
              </a:spcBef>
              <a:defRPr sz="2538">
                <a:latin typeface="Trebuchet MS"/>
                <a:ea typeface="Trebuchet MS"/>
                <a:cs typeface="Trebuchet MS"/>
                <a:sym typeface="Trebuchet MS"/>
              </a:defRPr>
            </a:pPr>
            <a:endParaRPr lang="en-GB" dirty="0">
              <a:latin typeface="+mn-lt"/>
            </a:endParaRPr>
          </a:p>
          <a:p>
            <a:pPr marL="322325" indent="-322325" defTabSz="859536">
              <a:lnSpc>
                <a:spcPct val="80000"/>
              </a:lnSpc>
              <a:spcBef>
                <a:spcPts val="600"/>
              </a:spcBef>
              <a:defRPr sz="2538">
                <a:latin typeface="Trebuchet MS"/>
                <a:ea typeface="Trebuchet MS"/>
                <a:cs typeface="Trebuchet MS"/>
                <a:sym typeface="Trebuchet MS"/>
              </a:defRPr>
            </a:pPr>
            <a:endParaRPr dirty="0">
              <a:latin typeface="+mn-lt"/>
            </a:endParaRPr>
          </a:p>
          <a:p>
            <a:pPr marL="322325" indent="-322325" defTabSz="859536">
              <a:lnSpc>
                <a:spcPct val="80000"/>
              </a:lnSpc>
              <a:spcBef>
                <a:spcPts val="600"/>
              </a:spcBef>
              <a:defRPr sz="2538">
                <a:latin typeface="Trebuchet MS"/>
                <a:ea typeface="Trebuchet MS"/>
                <a:cs typeface="Trebuchet MS"/>
                <a:sym typeface="Trebuchet MS"/>
              </a:defRPr>
            </a:pPr>
            <a:endParaRPr dirty="0">
              <a:latin typeface="+mn-lt"/>
            </a:endParaRPr>
          </a:p>
        </p:txBody>
      </p:sp>
      <p:pic>
        <p:nvPicPr>
          <p:cNvPr id="3" name="Picture 2" descr="A picture containing map&#10;&#10;Description automatically generated">
            <a:extLst>
              <a:ext uri="{FF2B5EF4-FFF2-40B4-BE49-F238E27FC236}">
                <a16:creationId xmlns:a16="http://schemas.microsoft.com/office/drawing/2014/main" id="{7BE6F7A1-2D58-431A-AF3A-D2B9E1723D47}"/>
              </a:ext>
            </a:extLst>
          </p:cNvPr>
          <p:cNvPicPr>
            <a:picLocks noChangeAspect="1"/>
          </p:cNvPicPr>
          <p:nvPr/>
        </p:nvPicPr>
        <p:blipFill>
          <a:blip r:embed="rId2"/>
          <a:stretch>
            <a:fillRect/>
          </a:stretch>
        </p:blipFill>
        <p:spPr>
          <a:xfrm>
            <a:off x="5952092" y="1462465"/>
            <a:ext cx="2645808" cy="3111004"/>
          </a:xfrm>
          <a:prstGeom prst="rect">
            <a:avLst/>
          </a:prstGeom>
        </p:spPr>
      </p:pic>
      <p:pic>
        <p:nvPicPr>
          <p:cNvPr id="5" name="Picture 4" descr="Text&#10;&#10;Description automatically generated">
            <a:extLst>
              <a:ext uri="{FF2B5EF4-FFF2-40B4-BE49-F238E27FC236}">
                <a16:creationId xmlns:a16="http://schemas.microsoft.com/office/drawing/2014/main" id="{82805CC2-0609-480C-9988-FC4034091AD1}"/>
              </a:ext>
            </a:extLst>
          </p:cNvPr>
          <p:cNvPicPr>
            <a:picLocks noChangeAspect="1"/>
          </p:cNvPicPr>
          <p:nvPr/>
        </p:nvPicPr>
        <p:blipFill>
          <a:blip r:embed="rId3"/>
          <a:stretch>
            <a:fillRect/>
          </a:stretch>
        </p:blipFill>
        <p:spPr>
          <a:xfrm>
            <a:off x="1505275" y="4251960"/>
            <a:ext cx="3899630" cy="228657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atOff val="-6843"/>
            <a:lumOff val="-10705"/>
          </a:schemeClr>
        </a:solidFill>
        <a:effectLst/>
      </p:bgPr>
    </p:bg>
    <p:spTree>
      <p:nvGrpSpPr>
        <p:cNvPr id="1" name=""/>
        <p:cNvGrpSpPr/>
        <p:nvPr/>
      </p:nvGrpSpPr>
      <p:grpSpPr>
        <a:xfrm>
          <a:off x="0" y="0"/>
          <a:ext cx="0" cy="0"/>
          <a:chOff x="0" y="0"/>
          <a:chExt cx="0" cy="0"/>
        </a:xfrm>
      </p:grpSpPr>
      <p:sp>
        <p:nvSpPr>
          <p:cNvPr id="126" name="Title 1"/>
          <p:cNvSpPr txBox="1">
            <a:spLocks noGrp="1"/>
          </p:cNvSpPr>
          <p:nvPr>
            <p:ph type="title"/>
          </p:nvPr>
        </p:nvSpPr>
        <p:spPr>
          <a:xfrm>
            <a:off x="302841" y="183836"/>
            <a:ext cx="8229600" cy="1143001"/>
          </a:xfrm>
          <a:prstGeom prst="rect">
            <a:avLst/>
          </a:prstGeom>
        </p:spPr>
        <p:txBody>
          <a:bodyPr>
            <a:normAutofit/>
          </a:bodyPr>
          <a:lstStyle>
            <a:lvl1pPr defTabSz="877823">
              <a:defRPr sz="4224">
                <a:latin typeface="American Typewriter"/>
                <a:ea typeface="American Typewriter"/>
                <a:cs typeface="American Typewriter"/>
                <a:sym typeface="American Typewriter"/>
              </a:defRPr>
            </a:lvl1pPr>
          </a:lstStyle>
          <a:p>
            <a:r>
              <a:rPr lang="en-US" u="sng" dirty="0">
                <a:latin typeface="+mn-lt"/>
              </a:rPr>
              <a:t>Working together for your child</a:t>
            </a:r>
          </a:p>
        </p:txBody>
      </p:sp>
      <p:pic>
        <p:nvPicPr>
          <p:cNvPr id="127" name="Picture 2" descr="Picture 2"/>
          <p:cNvPicPr>
            <a:picLocks noChangeAspect="1"/>
          </p:cNvPicPr>
          <p:nvPr/>
        </p:nvPicPr>
        <p:blipFill>
          <a:blip r:embed="rId2"/>
          <a:stretch>
            <a:fillRect/>
          </a:stretch>
        </p:blipFill>
        <p:spPr>
          <a:xfrm>
            <a:off x="5961638" y="1753451"/>
            <a:ext cx="2088233" cy="2112664"/>
          </a:xfrm>
          <a:prstGeom prst="rect">
            <a:avLst/>
          </a:prstGeom>
          <a:ln w="12700">
            <a:miter lim="400000"/>
          </a:ln>
        </p:spPr>
      </p:pic>
      <p:sp>
        <p:nvSpPr>
          <p:cNvPr id="128" name="TextBox 4"/>
          <p:cNvSpPr txBox="1"/>
          <p:nvPr/>
        </p:nvSpPr>
        <p:spPr>
          <a:xfrm>
            <a:off x="745588" y="2024953"/>
            <a:ext cx="4543864"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3200" i="1">
                <a:solidFill>
                  <a:srgbClr val="FFFFFF"/>
                </a:solidFill>
              </a:defRPr>
            </a:lvl1pPr>
          </a:lstStyle>
          <a:p>
            <a:r>
              <a:rPr dirty="0"/>
              <a:t>‘The education of the child is a partnership between home and school.’</a:t>
            </a:r>
          </a:p>
        </p:txBody>
      </p:sp>
      <p:sp>
        <p:nvSpPr>
          <p:cNvPr id="129" name="TextBox 2"/>
          <p:cNvSpPr txBox="1"/>
          <p:nvPr/>
        </p:nvSpPr>
        <p:spPr>
          <a:xfrm>
            <a:off x="2685136" y="4292729"/>
            <a:ext cx="6366016"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400" i="1">
                <a:solidFill>
                  <a:srgbClr val="FFFFFF"/>
                </a:solidFill>
              </a:defRPr>
            </a:pPr>
            <a:endParaRPr lang="en-GB" dirty="0">
              <a:solidFill>
                <a:schemeClr val="accent2">
                  <a:lumMod val="20000"/>
                  <a:lumOff val="80000"/>
                </a:schemeClr>
              </a:solidFill>
              <a:hlinkClick r:id="rId3">
                <a:extLst>
                  <a:ext uri="{A12FA001-AC4F-418D-AE19-62706E023703}">
                    <ahyp:hlinkClr xmlns:ahyp="http://schemas.microsoft.com/office/drawing/2018/hyperlinkcolor" val="tx"/>
                  </a:ext>
                </a:extLst>
              </a:hlinkClick>
            </a:endParaRPr>
          </a:p>
          <a:p>
            <a:pPr>
              <a:defRPr sz="2400" i="1">
                <a:solidFill>
                  <a:srgbClr val="FFFFFF"/>
                </a:solidFill>
              </a:defRPr>
            </a:pPr>
            <a:r>
              <a:rPr dirty="0">
                <a:solidFill>
                  <a:schemeClr val="accent2">
                    <a:lumMod val="20000"/>
                    <a:lumOff val="80000"/>
                  </a:schemeClr>
                </a:solidFill>
                <a:hlinkClick r:id="rId3">
                  <a:extLst>
                    <a:ext uri="{A12FA001-AC4F-418D-AE19-62706E023703}">
                      <ahyp:hlinkClr xmlns:ahyp="http://schemas.microsoft.com/office/drawing/2018/hyperlinkcolor" val="tx"/>
                    </a:ext>
                  </a:extLst>
                </a:hlinkClick>
              </a:rPr>
              <a:t>gdickson@stcatherinesbridport.dorset.sc</a:t>
            </a:r>
            <a:r>
              <a:rPr lang="en-GB" dirty="0">
                <a:solidFill>
                  <a:schemeClr val="accent2">
                    <a:lumMod val="20000"/>
                    <a:lumOff val="80000"/>
                  </a:schemeClr>
                </a:solidFill>
                <a:hlinkClick r:id="rId3">
                  <a:extLst>
                    <a:ext uri="{A12FA001-AC4F-418D-AE19-62706E023703}">
                      <ahyp:hlinkClr xmlns:ahyp="http://schemas.microsoft.com/office/drawing/2018/hyperlinkcolor" val="tx"/>
                    </a:ext>
                  </a:extLst>
                </a:hlinkClick>
              </a:rPr>
              <a:t>h.uk</a:t>
            </a:r>
            <a:r>
              <a:rPr lang="en-GB" dirty="0">
                <a:solidFill>
                  <a:schemeClr val="accent2">
                    <a:lumMod val="20000"/>
                    <a:lumOff val="80000"/>
                  </a:schemeClr>
                </a:solidFill>
              </a:rPr>
              <a:t> </a:t>
            </a:r>
          </a:p>
          <a:p>
            <a:pPr>
              <a:defRPr sz="2400" i="1">
                <a:solidFill>
                  <a:srgbClr val="FFFFFF"/>
                </a:solidFill>
              </a:defRPr>
            </a:pPr>
            <a:endParaRPr lang="en-GB" dirty="0">
              <a:solidFill>
                <a:schemeClr val="accent2">
                  <a:lumMod val="20000"/>
                  <a:lumOff val="80000"/>
                </a:schemeClr>
              </a:solidFill>
            </a:endParaRPr>
          </a:p>
          <a:p>
            <a:pPr>
              <a:defRPr sz="2400" i="1">
                <a:solidFill>
                  <a:srgbClr val="FFFFFF"/>
                </a:solidFill>
              </a:defRPr>
            </a:pPr>
            <a:r>
              <a:rPr lang="en-GB" dirty="0">
                <a:solidFill>
                  <a:schemeClr val="accent2">
                    <a:lumMod val="20000"/>
                    <a:lumOff val="80000"/>
                  </a:schemeClr>
                </a:solidFill>
              </a:rPr>
              <a:t> </a:t>
            </a:r>
            <a:r>
              <a:rPr lang="en-GB" dirty="0">
                <a:solidFill>
                  <a:schemeClr val="accent2">
                    <a:lumMod val="20000"/>
                    <a:lumOff val="80000"/>
                  </a:schemeClr>
                </a:solidFill>
                <a:hlinkClick r:id="rId4">
                  <a:extLst>
                    <a:ext uri="{A12FA001-AC4F-418D-AE19-62706E023703}">
                      <ahyp:hlinkClr xmlns:ahyp="http://schemas.microsoft.com/office/drawing/2018/hyperlinkcolor" val="tx"/>
                    </a:ext>
                  </a:extLst>
                </a:hlinkClick>
              </a:rPr>
              <a:t>cbest@stcatherinesbridport.dorset.sch.uk</a:t>
            </a:r>
            <a:r>
              <a:rPr lang="en-GB" dirty="0">
                <a:solidFill>
                  <a:schemeClr val="accent2">
                    <a:lumMod val="20000"/>
                    <a:lumOff val="80000"/>
                  </a:schemeClr>
                </a:solidFill>
              </a:rPr>
              <a:t> </a:t>
            </a:r>
            <a:endParaRPr dirty="0">
              <a:solidFill>
                <a:schemeClr val="accent2">
                  <a:lumMod val="20000"/>
                  <a:lumOff val="80000"/>
                </a:schemeClr>
              </a:solidFill>
            </a:endParaRPr>
          </a:p>
        </p:txBody>
      </p:sp>
      <p:pic>
        <p:nvPicPr>
          <p:cNvPr id="3" name="Picture 2" descr="Icon&#10;&#10;Description automatically generated">
            <a:extLst>
              <a:ext uri="{FF2B5EF4-FFF2-40B4-BE49-F238E27FC236}">
                <a16:creationId xmlns:a16="http://schemas.microsoft.com/office/drawing/2014/main" id="{04A6935D-6DFA-4854-8D14-BC0E93092C7D}"/>
              </a:ext>
            </a:extLst>
          </p:cNvPr>
          <p:cNvPicPr>
            <a:picLocks noChangeAspect="1"/>
          </p:cNvPicPr>
          <p:nvPr/>
        </p:nvPicPr>
        <p:blipFill>
          <a:blip r:embed="rId5"/>
          <a:stretch>
            <a:fillRect/>
          </a:stretch>
        </p:blipFill>
        <p:spPr>
          <a:xfrm>
            <a:off x="473319" y="4292729"/>
            <a:ext cx="1866900" cy="1876425"/>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atOff val="-6843"/>
            <a:lumOff val="-10705"/>
          </a:schemeClr>
        </a:solidFill>
        <a:effectLst/>
      </p:bgPr>
    </p:bg>
    <p:spTree>
      <p:nvGrpSpPr>
        <p:cNvPr id="1" name=""/>
        <p:cNvGrpSpPr/>
        <p:nvPr/>
      </p:nvGrpSpPr>
      <p:grpSpPr>
        <a:xfrm>
          <a:off x="0" y="0"/>
          <a:ext cx="0" cy="0"/>
          <a:chOff x="0" y="0"/>
          <a:chExt cx="0" cy="0"/>
        </a:xfrm>
      </p:grpSpPr>
      <p:sp>
        <p:nvSpPr>
          <p:cNvPr id="115" name="Title 1"/>
          <p:cNvSpPr txBox="1">
            <a:spLocks noGrp="1"/>
          </p:cNvSpPr>
          <p:nvPr>
            <p:ph type="title"/>
          </p:nvPr>
        </p:nvSpPr>
        <p:spPr>
          <a:xfrm>
            <a:off x="549465" y="71067"/>
            <a:ext cx="8229601" cy="1143001"/>
          </a:xfrm>
          <a:prstGeom prst="rect">
            <a:avLst/>
          </a:prstGeom>
        </p:spPr>
        <p:txBody>
          <a:bodyPr>
            <a:normAutofit/>
          </a:bodyPr>
          <a:lstStyle>
            <a:lvl1pPr>
              <a:defRPr>
                <a:latin typeface="American Typewriter"/>
                <a:ea typeface="American Typewriter"/>
                <a:cs typeface="American Typewriter"/>
                <a:sym typeface="American Typewriter"/>
              </a:defRPr>
            </a:lvl1pPr>
          </a:lstStyle>
          <a:p>
            <a:r>
              <a:rPr lang="en-US" u="sng" dirty="0" err="1">
                <a:latin typeface="+mn-lt"/>
              </a:rPr>
              <a:t>Maths</a:t>
            </a:r>
            <a:r>
              <a:rPr lang="en-US" dirty="0"/>
              <a:t> </a:t>
            </a:r>
          </a:p>
        </p:txBody>
      </p:sp>
      <p:sp>
        <p:nvSpPr>
          <p:cNvPr id="2" name="TextBox 1">
            <a:extLst>
              <a:ext uri="{FF2B5EF4-FFF2-40B4-BE49-F238E27FC236}">
                <a16:creationId xmlns:a16="http://schemas.microsoft.com/office/drawing/2014/main" id="{66AB68B9-11D7-40EE-85FD-C0DCF3A7394E}"/>
              </a:ext>
            </a:extLst>
          </p:cNvPr>
          <p:cNvSpPr txBox="1"/>
          <p:nvPr/>
        </p:nvSpPr>
        <p:spPr>
          <a:xfrm>
            <a:off x="549465" y="1559126"/>
            <a:ext cx="8411655" cy="58169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j-lt"/>
                <a:ea typeface="+mj-ea"/>
                <a:cs typeface="+mj-cs"/>
                <a:sym typeface="Calibri"/>
              </a:rPr>
              <a:t>Last year St Catherine’s introduced</a:t>
            </a:r>
            <a:r>
              <a:rPr lang="en-GB" sz="2400" dirty="0">
                <a:solidFill>
                  <a:srgbClr val="FFFFFF"/>
                </a:solidFill>
              </a:rPr>
              <a:t> a new programme of work called Power Maths.</a:t>
            </a:r>
            <a:r>
              <a:rPr kumimoji="0" lang="en-GB" sz="2400" b="0" i="0" u="none" strike="noStrike" cap="none" spc="0" normalizeH="0" baseline="0" dirty="0">
                <a:ln>
                  <a:noFill/>
                </a:ln>
                <a:solidFill>
                  <a:srgbClr val="FFFFFF"/>
                </a:solidFill>
                <a:effectLst/>
                <a:uFillTx/>
                <a:latin typeface="+mj-lt"/>
                <a:ea typeface="+mj-ea"/>
                <a:cs typeface="+mj-cs"/>
                <a:sym typeface="Calibri"/>
              </a:rPr>
              <a:t> </a:t>
            </a:r>
          </a:p>
          <a:p>
            <a:pPr marL="0" marR="0" indent="0" algn="l" defTabSz="914400" rtl="0" fontAlgn="auto" latinLnBrk="0" hangingPunct="0">
              <a:lnSpc>
                <a:spcPct val="100000"/>
              </a:lnSpc>
              <a:spcBef>
                <a:spcPts val="0"/>
              </a:spcBef>
              <a:spcAft>
                <a:spcPts val="0"/>
              </a:spcAft>
              <a:buClrTx/>
              <a:buSzTx/>
              <a:buFontTx/>
              <a:buNone/>
              <a:tabLst/>
            </a:pPr>
            <a:endParaRPr lang="en-GB" sz="2400" dirty="0">
              <a:solidFill>
                <a:srgbClr val="FFFFFF"/>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j-lt"/>
                <a:ea typeface="+mj-ea"/>
                <a:cs typeface="+mj-cs"/>
                <a:sym typeface="Calibri"/>
              </a:rPr>
              <a:t>Power Maths adopts a Maths </a:t>
            </a:r>
            <a:r>
              <a:rPr lang="en-GB" sz="2400" dirty="0">
                <a:solidFill>
                  <a:srgbClr val="FFFFFF"/>
                </a:solidFill>
              </a:rPr>
              <a:t>M</a:t>
            </a:r>
            <a:r>
              <a:rPr kumimoji="0" lang="en-GB" sz="2400" b="0" i="0" u="none" strike="noStrike" cap="none" spc="0" normalizeH="0" baseline="0" dirty="0">
                <a:ln>
                  <a:noFill/>
                </a:ln>
                <a:solidFill>
                  <a:srgbClr val="FFFFFF"/>
                </a:solidFill>
                <a:effectLst/>
                <a:uFillTx/>
                <a:latin typeface="+mj-lt"/>
                <a:ea typeface="+mj-ea"/>
                <a:cs typeface="+mj-cs"/>
                <a:sym typeface="Calibri"/>
              </a:rPr>
              <a:t>astery approach. This approach enables children to challenge themselves and deepen their mathematical thinking during every lesson.</a:t>
            </a:r>
          </a:p>
          <a:p>
            <a:pPr marL="0" marR="0" indent="0" algn="l" defTabSz="914400" rtl="0" fontAlgn="auto" latinLnBrk="0" hangingPunct="0">
              <a:lnSpc>
                <a:spcPct val="100000"/>
              </a:lnSpc>
              <a:spcBef>
                <a:spcPts val="0"/>
              </a:spcBef>
              <a:spcAft>
                <a:spcPts val="0"/>
              </a:spcAft>
              <a:buClrTx/>
              <a:buSzTx/>
              <a:buFontTx/>
              <a:buNone/>
              <a:tabLst/>
            </a:pPr>
            <a:endParaRPr lang="en-GB" sz="2400" dirty="0">
              <a:solidFill>
                <a:srgbClr val="FFFFFF"/>
              </a:solidFill>
            </a:endParaRPr>
          </a:p>
          <a:p>
            <a:pPr marL="0" marR="0" indent="0" algn="l" defTabSz="914400" rtl="0" fontAlgn="auto" latinLnBrk="0" hangingPunct="0">
              <a:lnSpc>
                <a:spcPct val="100000"/>
              </a:lnSpc>
              <a:spcBef>
                <a:spcPts val="0"/>
              </a:spcBef>
              <a:spcAft>
                <a:spcPts val="0"/>
              </a:spcAft>
              <a:buClrTx/>
              <a:buSzTx/>
              <a:buFontTx/>
              <a:buNone/>
              <a:tabLst/>
            </a:pPr>
            <a:r>
              <a:rPr lang="en-GB" sz="2400" dirty="0">
                <a:solidFill>
                  <a:srgbClr val="FFFFFF"/>
                </a:solidFill>
              </a:rPr>
              <a:t>Children have the opportunity to develop their skills with their fellow class members through discussion and problem solving together. They then practice and apply their skills in their </a:t>
            </a:r>
          </a:p>
          <a:p>
            <a:pPr marL="0" marR="0" indent="0" algn="l" defTabSz="914400" rtl="0" fontAlgn="auto" latinLnBrk="0" hangingPunct="0">
              <a:lnSpc>
                <a:spcPct val="100000"/>
              </a:lnSpc>
              <a:spcBef>
                <a:spcPts val="0"/>
              </a:spcBef>
              <a:spcAft>
                <a:spcPts val="0"/>
              </a:spcAft>
              <a:buClrTx/>
              <a:buSzTx/>
              <a:buFontTx/>
              <a:buNone/>
              <a:tabLst/>
            </a:pPr>
            <a:r>
              <a:rPr lang="en-GB" sz="2400" dirty="0">
                <a:solidFill>
                  <a:srgbClr val="FFFFFF"/>
                </a:solidFill>
              </a:rPr>
              <a:t>textbook. </a:t>
            </a:r>
          </a:p>
          <a:p>
            <a:pPr marL="0" marR="0"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GB" sz="2400" dirty="0">
                <a:solidFill>
                  <a:srgbClr val="FFFFFF"/>
                </a:solidFill>
              </a:rPr>
              <a:t> </a:t>
            </a:r>
            <a:r>
              <a:rPr kumimoji="0" lang="en-GB" sz="2400" b="0" i="0" u="none" strike="noStrike" cap="none" spc="0" normalizeH="0" baseline="0" dirty="0">
                <a:ln>
                  <a:noFill/>
                </a:ln>
                <a:solidFill>
                  <a:srgbClr val="FFFFFF"/>
                </a:solidFill>
                <a:effectLst/>
                <a:uFillTx/>
                <a:latin typeface="+mj-lt"/>
                <a:ea typeface="+mj-ea"/>
                <a:cs typeface="+mj-cs"/>
                <a:sym typeface="Calibri"/>
              </a:rPr>
              <a:t> </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pic>
        <p:nvPicPr>
          <p:cNvPr id="1026" name="Picture 2">
            <a:extLst>
              <a:ext uri="{FF2B5EF4-FFF2-40B4-BE49-F238E27FC236}">
                <a16:creationId xmlns:a16="http://schemas.microsoft.com/office/drawing/2014/main" id="{F4B1F872-6457-43DA-A361-B0BC585E8E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8260" y="71067"/>
            <a:ext cx="1237303" cy="15591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wer Maths">
            <a:extLst>
              <a:ext uri="{FF2B5EF4-FFF2-40B4-BE49-F238E27FC236}">
                <a16:creationId xmlns:a16="http://schemas.microsoft.com/office/drawing/2014/main" id="{6A5C5C77-03D3-46A1-B482-74109523E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37" y="0"/>
            <a:ext cx="1559126" cy="155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7174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atOff val="-6843"/>
            <a:lumOff val="-10705"/>
          </a:schemeClr>
        </a:solidFill>
        <a:effectLst/>
      </p:bgPr>
    </p:bg>
    <p:spTree>
      <p:nvGrpSpPr>
        <p:cNvPr id="1" name=""/>
        <p:cNvGrpSpPr/>
        <p:nvPr/>
      </p:nvGrpSpPr>
      <p:grpSpPr>
        <a:xfrm>
          <a:off x="0" y="0"/>
          <a:ext cx="0" cy="0"/>
          <a:chOff x="0" y="0"/>
          <a:chExt cx="0" cy="0"/>
        </a:xfrm>
      </p:grpSpPr>
      <p:sp>
        <p:nvSpPr>
          <p:cNvPr id="115" name="Title 1"/>
          <p:cNvSpPr txBox="1">
            <a:spLocks noGrp="1"/>
          </p:cNvSpPr>
          <p:nvPr>
            <p:ph type="title"/>
          </p:nvPr>
        </p:nvSpPr>
        <p:spPr>
          <a:xfrm>
            <a:off x="549465" y="71067"/>
            <a:ext cx="8229601" cy="1143001"/>
          </a:xfrm>
          <a:prstGeom prst="rect">
            <a:avLst/>
          </a:prstGeom>
        </p:spPr>
        <p:txBody>
          <a:bodyPr>
            <a:normAutofit/>
          </a:bodyPr>
          <a:lstStyle>
            <a:lvl1pPr>
              <a:defRPr>
                <a:latin typeface="American Typewriter"/>
                <a:ea typeface="American Typewriter"/>
                <a:cs typeface="American Typewriter"/>
                <a:sym typeface="American Typewriter"/>
              </a:defRPr>
            </a:lvl1pPr>
          </a:lstStyle>
          <a:p>
            <a:r>
              <a:rPr lang="en-US" u="sng" dirty="0">
                <a:latin typeface="+mn-lt"/>
              </a:rPr>
              <a:t>English</a:t>
            </a:r>
            <a:r>
              <a:rPr lang="en-US" dirty="0"/>
              <a:t> </a:t>
            </a:r>
          </a:p>
        </p:txBody>
      </p:sp>
      <p:pic>
        <p:nvPicPr>
          <p:cNvPr id="2050" name="Picture 2" descr="The Write Stuff: Amazon.co.uk: Considine, Jane: 9781907581939: Books">
            <a:extLst>
              <a:ext uri="{FF2B5EF4-FFF2-40B4-BE49-F238E27FC236}">
                <a16:creationId xmlns:a16="http://schemas.microsoft.com/office/drawing/2014/main" id="{E26C1917-54E1-4C84-8A2E-D86DE04DB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412" y="71067"/>
            <a:ext cx="2031654" cy="26639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Writing Rainbow Word and Sentence Pack">
            <a:extLst>
              <a:ext uri="{FF2B5EF4-FFF2-40B4-BE49-F238E27FC236}">
                <a16:creationId xmlns:a16="http://schemas.microsoft.com/office/drawing/2014/main" id="{25EC4BAA-5F61-4EC6-A2DC-7B2031AADA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2780" y="2869810"/>
            <a:ext cx="3696286" cy="36962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44E015-BBE1-47D8-8121-C69555593C8D}"/>
              </a:ext>
            </a:extLst>
          </p:cNvPr>
          <p:cNvSpPr txBox="1"/>
          <p:nvPr/>
        </p:nvSpPr>
        <p:spPr>
          <a:xfrm>
            <a:off x="295422" y="1214068"/>
            <a:ext cx="4787358" cy="53245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FFFFFF"/>
                </a:solidFill>
                <a:effectLst/>
                <a:uFillTx/>
                <a:latin typeface="+mj-lt"/>
                <a:ea typeface="+mj-ea"/>
                <a:cs typeface="+mj-cs"/>
                <a:sym typeface="Calibri"/>
              </a:rPr>
              <a:t>This year we are also really excited to introduce a new way of working in English. We will be following ‘The Write Stuff’ approach by Jane Considine.</a:t>
            </a:r>
          </a:p>
          <a:p>
            <a:pPr marL="0" marR="0" indent="0" algn="l" defTabSz="914400" rtl="0" fontAlgn="auto" latinLnBrk="0" hangingPunct="0">
              <a:lnSpc>
                <a:spcPct val="100000"/>
              </a:lnSpc>
              <a:spcBef>
                <a:spcPts val="0"/>
              </a:spcBef>
              <a:spcAft>
                <a:spcPts val="0"/>
              </a:spcAft>
              <a:buClrTx/>
              <a:buSzTx/>
              <a:buFontTx/>
              <a:buNone/>
              <a:tabLst/>
            </a:pPr>
            <a:endParaRPr lang="en-GB" sz="2000" dirty="0">
              <a:solidFill>
                <a:srgbClr val="FFFFFF"/>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FFFFFF"/>
                </a:solidFill>
                <a:effectLst/>
                <a:uFillTx/>
                <a:latin typeface="+mj-lt"/>
                <a:ea typeface="+mj-ea"/>
                <a:cs typeface="+mj-cs"/>
                <a:sym typeface="Calibri"/>
              </a:rPr>
              <a:t>Within this approach, children are taught through experience lessons and sentence </a:t>
            </a:r>
            <a:r>
              <a:rPr lang="en-GB" sz="2000" dirty="0">
                <a:solidFill>
                  <a:srgbClr val="FFFFFF"/>
                </a:solidFill>
              </a:rPr>
              <a:t>writing lessons. Experience lessons support the children to gain a rich vocabulary bank related to a text or theme, which then supports their sentence writing.</a:t>
            </a:r>
          </a:p>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GB" sz="2000" dirty="0">
                <a:solidFill>
                  <a:srgbClr val="FFFFFF"/>
                </a:solidFill>
              </a:rPr>
              <a:t>The writing rainbow seen in the picture shows the three zones of writing within the approach….</a:t>
            </a:r>
            <a:endParaRPr kumimoji="0" lang="en-GB" sz="2000" b="0" i="0" u="none" strike="noStrike" cap="none" spc="0" normalizeH="0" baseline="0" dirty="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FFFFFF"/>
              </a:solidFill>
              <a:effectLst/>
              <a:uFillTx/>
              <a:latin typeface="+mj-lt"/>
              <a:ea typeface="+mj-ea"/>
              <a:cs typeface="+mj-cs"/>
              <a:sym typeface="Calibri"/>
            </a:endParaRPr>
          </a:p>
        </p:txBody>
      </p:sp>
    </p:spTree>
    <p:extLst>
      <p:ext uri="{BB962C8B-B14F-4D97-AF65-F5344CB8AC3E}">
        <p14:creationId xmlns:p14="http://schemas.microsoft.com/office/powerpoint/2010/main" val="107275112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atOff val="-6843"/>
            <a:lumOff val="-10705"/>
          </a:schemeClr>
        </a:solidFill>
        <a:effectLst/>
      </p:bgPr>
    </p:bg>
    <p:spTree>
      <p:nvGrpSpPr>
        <p:cNvPr id="1" name=""/>
        <p:cNvGrpSpPr/>
        <p:nvPr/>
      </p:nvGrpSpPr>
      <p:grpSpPr>
        <a:xfrm>
          <a:off x="0" y="0"/>
          <a:ext cx="0" cy="0"/>
          <a:chOff x="0" y="0"/>
          <a:chExt cx="0" cy="0"/>
        </a:xfrm>
      </p:grpSpPr>
      <p:sp>
        <p:nvSpPr>
          <p:cNvPr id="115" name="Title 1"/>
          <p:cNvSpPr txBox="1">
            <a:spLocks noGrp="1"/>
          </p:cNvSpPr>
          <p:nvPr>
            <p:ph type="title"/>
          </p:nvPr>
        </p:nvSpPr>
        <p:spPr>
          <a:xfrm>
            <a:off x="549465" y="71067"/>
            <a:ext cx="8229601" cy="1143001"/>
          </a:xfrm>
          <a:prstGeom prst="rect">
            <a:avLst/>
          </a:prstGeom>
        </p:spPr>
        <p:txBody>
          <a:bodyPr>
            <a:normAutofit/>
          </a:bodyPr>
          <a:lstStyle>
            <a:lvl1pPr>
              <a:defRPr>
                <a:latin typeface="American Typewriter"/>
                <a:ea typeface="American Typewriter"/>
                <a:cs typeface="American Typewriter"/>
                <a:sym typeface="American Typewriter"/>
              </a:defRPr>
            </a:lvl1pPr>
          </a:lstStyle>
          <a:p>
            <a:r>
              <a:rPr lang="en-US" u="sng" dirty="0">
                <a:latin typeface="+mn-lt"/>
              </a:rPr>
              <a:t>English</a:t>
            </a:r>
            <a:r>
              <a:rPr lang="en-US" dirty="0"/>
              <a:t> </a:t>
            </a:r>
          </a:p>
        </p:txBody>
      </p:sp>
      <p:pic>
        <p:nvPicPr>
          <p:cNvPr id="2054" name="Picture 6" descr="The Writing Rainbow Word and Sentence Pack">
            <a:extLst>
              <a:ext uri="{FF2B5EF4-FFF2-40B4-BE49-F238E27FC236}">
                <a16:creationId xmlns:a16="http://schemas.microsoft.com/office/drawing/2014/main" id="{25EC4BAA-5F61-4EC6-A2DC-7B2031AADA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2780" y="2869810"/>
            <a:ext cx="3696286" cy="36962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44E015-BBE1-47D8-8121-C69555593C8D}"/>
              </a:ext>
            </a:extLst>
          </p:cNvPr>
          <p:cNvSpPr txBox="1"/>
          <p:nvPr/>
        </p:nvSpPr>
        <p:spPr>
          <a:xfrm>
            <a:off x="295422" y="1182233"/>
            <a:ext cx="4787358" cy="52014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FFFFFF"/>
                </a:solidFill>
                <a:effectLst/>
                <a:uFillTx/>
                <a:latin typeface="+mj-lt"/>
                <a:ea typeface="+mj-ea"/>
                <a:cs typeface="+mj-cs"/>
                <a:sym typeface="Calibri"/>
              </a:rPr>
              <a:t>The FANTASTICS</a:t>
            </a:r>
          </a:p>
          <a:p>
            <a:pPr marL="0" marR="0" indent="0" algn="l" defTabSz="914400" rtl="0" fontAlgn="auto" latinLnBrk="0" hangingPunct="0">
              <a:lnSpc>
                <a:spcPct val="100000"/>
              </a:lnSpc>
              <a:spcBef>
                <a:spcPts val="0"/>
              </a:spcBef>
              <a:spcAft>
                <a:spcPts val="0"/>
              </a:spcAft>
              <a:buClrTx/>
              <a:buSzTx/>
              <a:buFontTx/>
              <a:buNone/>
              <a:tabLst/>
            </a:pPr>
            <a:r>
              <a:rPr lang="en-GB" sz="2400" dirty="0">
                <a:solidFill>
                  <a:srgbClr val="FFFFFF"/>
                </a:solidFill>
              </a:rPr>
              <a:t>Nine ideas for writing - a way for us to gather language </a:t>
            </a:r>
            <a:r>
              <a:rPr lang="en-GB" sz="2400" dirty="0" err="1">
                <a:solidFill>
                  <a:srgbClr val="FFFFFF"/>
                </a:solidFill>
              </a:rPr>
              <a:t>e.g</a:t>
            </a:r>
            <a:r>
              <a:rPr lang="en-GB" sz="2400" dirty="0">
                <a:solidFill>
                  <a:srgbClr val="FFFFFF"/>
                </a:solidFill>
              </a:rPr>
              <a:t> dialogue / thought / feeling / imagining.</a:t>
            </a:r>
            <a:endParaRPr kumimoji="0" lang="en-GB" sz="2400" b="0" i="0" u="none" strike="noStrike" cap="none" spc="0" normalizeH="0" baseline="0" dirty="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FFFFFF"/>
                </a:solidFill>
                <a:effectLst/>
                <a:uFillTx/>
                <a:latin typeface="+mj-lt"/>
                <a:ea typeface="+mj-ea"/>
                <a:cs typeface="+mj-cs"/>
                <a:sym typeface="Calibri"/>
              </a:rPr>
              <a:t>The GRAMMARISTICS</a:t>
            </a:r>
          </a:p>
          <a:p>
            <a:pPr marL="0" marR="0" indent="0" algn="l" defTabSz="914400" rtl="0" fontAlgn="auto" latinLnBrk="0" hangingPunct="0">
              <a:lnSpc>
                <a:spcPct val="100000"/>
              </a:lnSpc>
              <a:spcBef>
                <a:spcPts val="0"/>
              </a:spcBef>
              <a:spcAft>
                <a:spcPts val="0"/>
              </a:spcAft>
              <a:buClrTx/>
              <a:buSzTx/>
              <a:buFontTx/>
              <a:buNone/>
              <a:tabLst/>
            </a:pPr>
            <a:r>
              <a:rPr lang="en-GB" sz="2400" dirty="0">
                <a:solidFill>
                  <a:srgbClr val="FFFFFF"/>
                </a:solidFill>
              </a:rPr>
              <a:t>Nine lenses for writing - the tools for writing  / grammar </a:t>
            </a:r>
            <a:r>
              <a:rPr lang="en-GB" sz="2400" dirty="0" err="1">
                <a:solidFill>
                  <a:srgbClr val="FFFFFF"/>
                </a:solidFill>
              </a:rPr>
              <a:t>e.g</a:t>
            </a:r>
            <a:r>
              <a:rPr lang="en-GB" sz="2400" dirty="0">
                <a:solidFill>
                  <a:srgbClr val="FFFFFF"/>
                </a:solidFill>
              </a:rPr>
              <a:t> punctuation / purpose.</a:t>
            </a:r>
          </a:p>
          <a:p>
            <a:pPr marL="0" marR="0" indent="0" algn="l" defTabSz="9144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GB" sz="2400" u="sng" dirty="0">
                <a:solidFill>
                  <a:srgbClr val="FFFFFF"/>
                </a:solidFill>
              </a:rPr>
              <a:t>The BOOMTASTICS</a:t>
            </a:r>
          </a:p>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j-lt"/>
                <a:ea typeface="+mj-ea"/>
                <a:cs typeface="+mj-cs"/>
                <a:sym typeface="Calibri"/>
              </a:rPr>
              <a:t>Nine techniques for writing </a:t>
            </a:r>
            <a:r>
              <a:rPr lang="en-GB" sz="2400" dirty="0">
                <a:solidFill>
                  <a:srgbClr val="FFFFFF"/>
                </a:solidFill>
              </a:rPr>
              <a:t>-</a:t>
            </a:r>
            <a:r>
              <a:rPr kumimoji="0" lang="en-GB" sz="2400" b="0" i="0" u="none" strike="noStrike" cap="none" spc="0" normalizeH="0" baseline="0" dirty="0">
                <a:ln>
                  <a:noFill/>
                </a:ln>
                <a:solidFill>
                  <a:srgbClr val="FFFFFF"/>
                </a:solidFill>
                <a:effectLst/>
                <a:uFillTx/>
                <a:latin typeface="+mj-lt"/>
                <a:ea typeface="+mj-ea"/>
                <a:cs typeface="+mj-cs"/>
                <a:sym typeface="Calibri"/>
              </a:rPr>
              <a:t> literacy devices </a:t>
            </a:r>
            <a:r>
              <a:rPr kumimoji="0" lang="en-GB" sz="2400" b="0" i="0" u="none" strike="noStrike" cap="none" spc="0" normalizeH="0" baseline="0" dirty="0" err="1">
                <a:ln>
                  <a:noFill/>
                </a:ln>
                <a:solidFill>
                  <a:srgbClr val="FFFFFF"/>
                </a:solidFill>
                <a:effectLst/>
                <a:uFillTx/>
                <a:latin typeface="+mj-lt"/>
                <a:ea typeface="+mj-ea"/>
                <a:cs typeface="+mj-cs"/>
                <a:sym typeface="Calibri"/>
              </a:rPr>
              <a:t>e.g</a:t>
            </a:r>
            <a:r>
              <a:rPr kumimoji="0" lang="en-GB" sz="2400" b="0" i="0" u="none" strike="noStrike" cap="none" spc="0" normalizeH="0" baseline="0" dirty="0">
                <a:ln>
                  <a:noFill/>
                </a:ln>
                <a:solidFill>
                  <a:srgbClr val="FFFFFF"/>
                </a:solidFill>
                <a:effectLst/>
                <a:uFillTx/>
                <a:latin typeface="+mj-lt"/>
                <a:ea typeface="+mj-ea"/>
                <a:cs typeface="+mj-cs"/>
                <a:sym typeface="Calibri"/>
              </a:rPr>
              <a:t> rhyme / alliteration.</a:t>
            </a:r>
          </a:p>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FFFFFF"/>
              </a:solidFill>
              <a:effectLst/>
              <a:uFillTx/>
              <a:latin typeface="+mj-lt"/>
              <a:ea typeface="+mj-ea"/>
              <a:cs typeface="+mj-cs"/>
              <a:sym typeface="Calibri"/>
            </a:endParaRPr>
          </a:p>
        </p:txBody>
      </p:sp>
    </p:spTree>
    <p:extLst>
      <p:ext uri="{BB962C8B-B14F-4D97-AF65-F5344CB8AC3E}">
        <p14:creationId xmlns:p14="http://schemas.microsoft.com/office/powerpoint/2010/main" val="24362687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atOff val="-6843"/>
            <a:lumOff val="-10705"/>
          </a:schemeClr>
        </a:solidFill>
        <a:effectLst/>
      </p:bgPr>
    </p:bg>
    <p:spTree>
      <p:nvGrpSpPr>
        <p:cNvPr id="1" name=""/>
        <p:cNvGrpSpPr/>
        <p:nvPr/>
      </p:nvGrpSpPr>
      <p:grpSpPr>
        <a:xfrm>
          <a:off x="0" y="0"/>
          <a:ext cx="0" cy="0"/>
          <a:chOff x="0" y="0"/>
          <a:chExt cx="0" cy="0"/>
        </a:xfrm>
      </p:grpSpPr>
      <p:sp>
        <p:nvSpPr>
          <p:cNvPr id="115" name="Title 1"/>
          <p:cNvSpPr txBox="1">
            <a:spLocks noGrp="1"/>
          </p:cNvSpPr>
          <p:nvPr>
            <p:ph type="title"/>
          </p:nvPr>
        </p:nvSpPr>
        <p:spPr>
          <a:xfrm>
            <a:off x="549465" y="71067"/>
            <a:ext cx="8229601" cy="1143001"/>
          </a:xfrm>
          <a:prstGeom prst="rect">
            <a:avLst/>
          </a:prstGeom>
        </p:spPr>
        <p:txBody>
          <a:bodyPr>
            <a:normAutofit/>
          </a:bodyPr>
          <a:lstStyle>
            <a:lvl1pPr>
              <a:defRPr>
                <a:latin typeface="American Typewriter"/>
                <a:ea typeface="American Typewriter"/>
                <a:cs typeface="American Typewriter"/>
                <a:sym typeface="American Typewriter"/>
              </a:defRPr>
            </a:lvl1pPr>
          </a:lstStyle>
          <a:p>
            <a:r>
              <a:rPr lang="en-US" u="sng" dirty="0">
                <a:latin typeface="+mn-lt"/>
              </a:rPr>
              <a:t>Topics</a:t>
            </a:r>
            <a:r>
              <a:rPr lang="en-US" dirty="0"/>
              <a:t> </a:t>
            </a:r>
          </a:p>
        </p:txBody>
      </p:sp>
      <p:pic>
        <p:nvPicPr>
          <p:cNvPr id="3" name="Picture 2" descr="A picture containing text, person&#10;&#10;Description automatically generated">
            <a:extLst>
              <a:ext uri="{FF2B5EF4-FFF2-40B4-BE49-F238E27FC236}">
                <a16:creationId xmlns:a16="http://schemas.microsoft.com/office/drawing/2014/main" id="{E158E394-A402-4B6F-B4F1-2D0444622EC3}"/>
              </a:ext>
            </a:extLst>
          </p:cNvPr>
          <p:cNvPicPr>
            <a:picLocks noChangeAspect="1"/>
          </p:cNvPicPr>
          <p:nvPr/>
        </p:nvPicPr>
        <p:blipFill>
          <a:blip r:embed="rId2"/>
          <a:stretch>
            <a:fillRect/>
          </a:stretch>
        </p:blipFill>
        <p:spPr>
          <a:xfrm>
            <a:off x="3372258" y="4293672"/>
            <a:ext cx="2693361" cy="1934517"/>
          </a:xfrm>
          <a:prstGeom prst="rect">
            <a:avLst/>
          </a:prstGeom>
        </p:spPr>
      </p:pic>
      <p:pic>
        <p:nvPicPr>
          <p:cNvPr id="5" name="Picture 4" descr="A person wearing a hat&#10;&#10;Description automatically generated with low confidence">
            <a:extLst>
              <a:ext uri="{FF2B5EF4-FFF2-40B4-BE49-F238E27FC236}">
                <a16:creationId xmlns:a16="http://schemas.microsoft.com/office/drawing/2014/main" id="{0A59A168-6DCF-4084-ABC3-6C69D971CC6E}"/>
              </a:ext>
            </a:extLst>
          </p:cNvPr>
          <p:cNvPicPr>
            <a:picLocks noChangeAspect="1"/>
          </p:cNvPicPr>
          <p:nvPr/>
        </p:nvPicPr>
        <p:blipFill>
          <a:blip r:embed="rId3"/>
          <a:stretch>
            <a:fillRect/>
          </a:stretch>
        </p:blipFill>
        <p:spPr>
          <a:xfrm>
            <a:off x="409086" y="4254256"/>
            <a:ext cx="2663925" cy="1934517"/>
          </a:xfrm>
          <a:prstGeom prst="rect">
            <a:avLst/>
          </a:prstGeom>
        </p:spPr>
      </p:pic>
      <p:pic>
        <p:nvPicPr>
          <p:cNvPr id="9" name="Picture 8" descr="A red and white flag&#10;&#10;Description automatically generated with low confidence">
            <a:extLst>
              <a:ext uri="{FF2B5EF4-FFF2-40B4-BE49-F238E27FC236}">
                <a16:creationId xmlns:a16="http://schemas.microsoft.com/office/drawing/2014/main" id="{AC550574-CB76-44C2-9E77-AB3681AE0DE7}"/>
              </a:ext>
            </a:extLst>
          </p:cNvPr>
          <p:cNvPicPr>
            <a:picLocks noChangeAspect="1"/>
          </p:cNvPicPr>
          <p:nvPr/>
        </p:nvPicPr>
        <p:blipFill>
          <a:blip r:embed="rId4"/>
          <a:stretch>
            <a:fillRect/>
          </a:stretch>
        </p:blipFill>
        <p:spPr>
          <a:xfrm>
            <a:off x="3381883" y="1884830"/>
            <a:ext cx="2848596" cy="2041120"/>
          </a:xfrm>
          <a:prstGeom prst="rect">
            <a:avLst/>
          </a:prstGeom>
        </p:spPr>
      </p:pic>
      <p:pic>
        <p:nvPicPr>
          <p:cNvPr id="11" name="Picture 10" descr="A herd of elephants walking in the desert&#10;&#10;Description automatically generated with medium confidence">
            <a:extLst>
              <a:ext uri="{FF2B5EF4-FFF2-40B4-BE49-F238E27FC236}">
                <a16:creationId xmlns:a16="http://schemas.microsoft.com/office/drawing/2014/main" id="{2BC6E3F7-60B4-4F5F-856B-86D51FCAEB4F}"/>
              </a:ext>
            </a:extLst>
          </p:cNvPr>
          <p:cNvPicPr>
            <a:picLocks noChangeAspect="1"/>
          </p:cNvPicPr>
          <p:nvPr/>
        </p:nvPicPr>
        <p:blipFill>
          <a:blip r:embed="rId5"/>
          <a:stretch>
            <a:fillRect/>
          </a:stretch>
        </p:blipFill>
        <p:spPr>
          <a:xfrm>
            <a:off x="6329497" y="853174"/>
            <a:ext cx="2633093" cy="1934517"/>
          </a:xfrm>
          <a:prstGeom prst="rect">
            <a:avLst/>
          </a:prstGeom>
        </p:spPr>
      </p:pic>
      <p:pic>
        <p:nvPicPr>
          <p:cNvPr id="13" name="Picture 12" descr="A picture containing tree, grass, outdoor, green&#10;&#10;Description automatically generated">
            <a:extLst>
              <a:ext uri="{FF2B5EF4-FFF2-40B4-BE49-F238E27FC236}">
                <a16:creationId xmlns:a16="http://schemas.microsoft.com/office/drawing/2014/main" id="{3C7B703C-152F-4D25-8F01-9D8045974113}"/>
              </a:ext>
            </a:extLst>
          </p:cNvPr>
          <p:cNvPicPr>
            <a:picLocks noChangeAspect="1"/>
          </p:cNvPicPr>
          <p:nvPr/>
        </p:nvPicPr>
        <p:blipFill>
          <a:blip r:embed="rId6"/>
          <a:stretch>
            <a:fillRect/>
          </a:stretch>
        </p:blipFill>
        <p:spPr>
          <a:xfrm>
            <a:off x="342885" y="1038976"/>
            <a:ext cx="2796328" cy="2390024"/>
          </a:xfrm>
          <a:prstGeom prst="rect">
            <a:avLst/>
          </a:prstGeom>
        </p:spPr>
      </p:pic>
      <p:pic>
        <p:nvPicPr>
          <p:cNvPr id="15" name="Picture 14" descr="A painting of a person holding a sword&#10;&#10;Description automatically generated with low confidence">
            <a:extLst>
              <a:ext uri="{FF2B5EF4-FFF2-40B4-BE49-F238E27FC236}">
                <a16:creationId xmlns:a16="http://schemas.microsoft.com/office/drawing/2014/main" id="{11B57D48-034A-40CC-A0C9-4CC958ECB77C}"/>
              </a:ext>
            </a:extLst>
          </p:cNvPr>
          <p:cNvPicPr>
            <a:picLocks noChangeAspect="1"/>
          </p:cNvPicPr>
          <p:nvPr/>
        </p:nvPicPr>
        <p:blipFill>
          <a:blip r:embed="rId7"/>
          <a:stretch>
            <a:fillRect/>
          </a:stretch>
        </p:blipFill>
        <p:spPr>
          <a:xfrm>
            <a:off x="6329497" y="3280258"/>
            <a:ext cx="2697503" cy="2724568"/>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atOff val="-6843"/>
            <a:lumOff val="-10705"/>
          </a:schemeClr>
        </a:solidFill>
        <a:effectLst/>
      </p:bgPr>
    </p:bg>
    <p:spTree>
      <p:nvGrpSpPr>
        <p:cNvPr id="1" name=""/>
        <p:cNvGrpSpPr/>
        <p:nvPr/>
      </p:nvGrpSpPr>
      <p:grpSpPr>
        <a:xfrm>
          <a:off x="0" y="0"/>
          <a:ext cx="0" cy="0"/>
          <a:chOff x="0" y="0"/>
          <a:chExt cx="0" cy="0"/>
        </a:xfrm>
      </p:grpSpPr>
      <p:pic>
        <p:nvPicPr>
          <p:cNvPr id="3" name="Picture 2" descr="Table&#10;&#10;Description automatically generated with low confidence">
            <a:extLst>
              <a:ext uri="{FF2B5EF4-FFF2-40B4-BE49-F238E27FC236}">
                <a16:creationId xmlns:a16="http://schemas.microsoft.com/office/drawing/2014/main" id="{DB81BB25-A89C-49A3-BE9A-91C600E362F9}"/>
              </a:ext>
            </a:extLst>
          </p:cNvPr>
          <p:cNvPicPr>
            <a:picLocks noChangeAspect="1"/>
          </p:cNvPicPr>
          <p:nvPr/>
        </p:nvPicPr>
        <p:blipFill>
          <a:blip r:embed="rId2"/>
          <a:stretch>
            <a:fillRect/>
          </a:stretch>
        </p:blipFill>
        <p:spPr>
          <a:xfrm>
            <a:off x="2534830" y="141719"/>
            <a:ext cx="4557932" cy="1179945"/>
          </a:xfrm>
          <a:prstGeom prst="rect">
            <a:avLst/>
          </a:prstGeom>
        </p:spPr>
      </p:pic>
      <p:sp>
        <p:nvSpPr>
          <p:cNvPr id="4" name="TextBox 3">
            <a:extLst>
              <a:ext uri="{FF2B5EF4-FFF2-40B4-BE49-F238E27FC236}">
                <a16:creationId xmlns:a16="http://schemas.microsoft.com/office/drawing/2014/main" id="{7DA8F7BD-3C05-4EEE-997B-9F37F731665B}"/>
              </a:ext>
            </a:extLst>
          </p:cNvPr>
          <p:cNvSpPr txBox="1"/>
          <p:nvPr/>
        </p:nvSpPr>
        <p:spPr>
          <a:xfrm>
            <a:off x="305390" y="1321664"/>
            <a:ext cx="4557932" cy="67095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2000" u="sng" dirty="0">
                <a:solidFill>
                  <a:srgbClr val="FFFFFF"/>
                </a:solidFill>
                <a:latin typeface="+mn-lt"/>
              </a:rPr>
              <a:t>IXL</a:t>
            </a:r>
            <a:r>
              <a:rPr lang="en-GB" sz="2000" dirty="0">
                <a:solidFill>
                  <a:srgbClr val="FFFFFF"/>
                </a:solidFill>
                <a:latin typeface="+mn-lt"/>
              </a:rPr>
              <a:t> – 2 Maths and 2 English tasks set on a Thursday to be completed by the following Wednesday.</a:t>
            </a:r>
          </a:p>
          <a:p>
            <a:pPr marL="0" marR="0" indent="0" algn="l" defTabSz="914400" rtl="0" fontAlgn="auto" latinLnBrk="0" hangingPunct="0">
              <a:lnSpc>
                <a:spcPct val="100000"/>
              </a:lnSpc>
              <a:spcBef>
                <a:spcPts val="0"/>
              </a:spcBef>
              <a:spcAft>
                <a:spcPts val="0"/>
              </a:spcAft>
              <a:buClrTx/>
              <a:buSzTx/>
              <a:buFontTx/>
              <a:buNone/>
              <a:tabLst/>
            </a:pPr>
            <a:endParaRPr lang="en-GB" sz="2000" dirty="0">
              <a:solidFill>
                <a:srgbClr val="FFFFFF"/>
              </a:solidFill>
              <a:latin typeface="+mn-lt"/>
            </a:endParaRPr>
          </a:p>
          <a:p>
            <a:pPr marL="0" marR="0" indent="0" algn="l" defTabSz="914400" rtl="0" fontAlgn="auto" latinLnBrk="0" hangingPunct="0">
              <a:lnSpc>
                <a:spcPct val="100000"/>
              </a:lnSpc>
              <a:spcBef>
                <a:spcPts val="0"/>
              </a:spcBef>
              <a:spcAft>
                <a:spcPts val="0"/>
              </a:spcAft>
              <a:buClrTx/>
              <a:buSzTx/>
              <a:buFontTx/>
              <a:buNone/>
              <a:tabLst/>
            </a:pPr>
            <a:endParaRPr lang="en-GB" sz="2000" dirty="0">
              <a:solidFill>
                <a:srgbClr val="FFFFFF"/>
              </a:solidFill>
              <a:latin typeface="+mn-lt"/>
            </a:endParaRPr>
          </a:p>
          <a:p>
            <a:pPr marL="0" marR="0" indent="0" algn="l" defTabSz="914400" rtl="0" fontAlgn="auto" latinLnBrk="0" hangingPunct="0">
              <a:lnSpc>
                <a:spcPct val="100000"/>
              </a:lnSpc>
              <a:spcBef>
                <a:spcPts val="0"/>
              </a:spcBef>
              <a:spcAft>
                <a:spcPts val="0"/>
              </a:spcAft>
              <a:buClrTx/>
              <a:buSzTx/>
              <a:buFontTx/>
              <a:buNone/>
              <a:tabLst/>
            </a:pPr>
            <a:r>
              <a:rPr lang="en-GB" sz="2000" u="sng" dirty="0">
                <a:solidFill>
                  <a:srgbClr val="FFFFFF"/>
                </a:solidFill>
                <a:latin typeface="+mn-lt"/>
              </a:rPr>
              <a:t>Reading </a:t>
            </a:r>
            <a:r>
              <a:rPr lang="en-GB" sz="2000" dirty="0">
                <a:solidFill>
                  <a:srgbClr val="FFFFFF"/>
                </a:solidFill>
                <a:latin typeface="+mn-lt"/>
              </a:rPr>
              <a:t>– Ditty book linked to phonics.</a:t>
            </a:r>
          </a:p>
          <a:p>
            <a:pPr marL="0" marR="0" indent="0" algn="l" defTabSz="914400" rtl="0" fontAlgn="auto" latinLnBrk="0" hangingPunct="0">
              <a:lnSpc>
                <a:spcPct val="100000"/>
              </a:lnSpc>
              <a:spcBef>
                <a:spcPts val="0"/>
              </a:spcBef>
              <a:spcAft>
                <a:spcPts val="0"/>
              </a:spcAft>
              <a:buClrTx/>
              <a:buSzTx/>
              <a:buFontTx/>
              <a:buNone/>
              <a:tabLst/>
            </a:pPr>
            <a:r>
              <a:rPr lang="en-GB" sz="2000" dirty="0">
                <a:solidFill>
                  <a:srgbClr val="FFFFFF"/>
                </a:solidFill>
                <a:latin typeface="+mn-lt"/>
              </a:rPr>
              <a:t>                  Children will keep their Ditty  </a:t>
            </a:r>
          </a:p>
          <a:p>
            <a:pPr marL="0" marR="0" indent="0" algn="l" defTabSz="914400" rtl="0" fontAlgn="auto" latinLnBrk="0" hangingPunct="0">
              <a:lnSpc>
                <a:spcPct val="100000"/>
              </a:lnSpc>
              <a:spcBef>
                <a:spcPts val="0"/>
              </a:spcBef>
              <a:spcAft>
                <a:spcPts val="0"/>
              </a:spcAft>
              <a:buClrTx/>
              <a:buSzTx/>
              <a:buFontTx/>
              <a:buNone/>
              <a:tabLst/>
            </a:pPr>
            <a:r>
              <a:rPr lang="en-GB" sz="2000" dirty="0">
                <a:solidFill>
                  <a:srgbClr val="FFFFFF"/>
                </a:solidFill>
                <a:latin typeface="+mn-lt"/>
              </a:rPr>
              <a:t>                  book for a week – please </a:t>
            </a:r>
          </a:p>
          <a:p>
            <a:pPr marL="0" marR="0" indent="0" algn="l" defTabSz="914400" rtl="0" fontAlgn="auto" latinLnBrk="0" hangingPunct="0">
              <a:lnSpc>
                <a:spcPct val="100000"/>
              </a:lnSpc>
              <a:spcBef>
                <a:spcPts val="0"/>
              </a:spcBef>
              <a:spcAft>
                <a:spcPts val="0"/>
              </a:spcAft>
              <a:buClrTx/>
              <a:buSzTx/>
              <a:buFontTx/>
              <a:buNone/>
              <a:tabLst/>
            </a:pPr>
            <a:r>
              <a:rPr lang="en-GB" sz="2000" dirty="0">
                <a:solidFill>
                  <a:srgbClr val="FFFFFF"/>
                </a:solidFill>
                <a:latin typeface="+mn-lt"/>
              </a:rPr>
              <a:t>                  look at the activities and        </a:t>
            </a:r>
          </a:p>
          <a:p>
            <a:pPr marL="0" marR="0" indent="0" algn="l" defTabSz="914400" rtl="0" fontAlgn="auto" latinLnBrk="0" hangingPunct="0">
              <a:lnSpc>
                <a:spcPct val="100000"/>
              </a:lnSpc>
              <a:spcBef>
                <a:spcPts val="0"/>
              </a:spcBef>
              <a:spcAft>
                <a:spcPts val="0"/>
              </a:spcAft>
              <a:buClrTx/>
              <a:buSzTx/>
              <a:buFontTx/>
              <a:buNone/>
              <a:tabLst/>
            </a:pPr>
            <a:r>
              <a:rPr lang="en-GB" sz="2000" dirty="0">
                <a:solidFill>
                  <a:srgbClr val="FFFFFF"/>
                </a:solidFill>
                <a:latin typeface="+mn-lt"/>
              </a:rPr>
              <a:t>                  questions at the back of                                 </a:t>
            </a:r>
          </a:p>
          <a:p>
            <a:pPr marL="0" marR="0" indent="0" algn="l" defTabSz="914400" rtl="0" fontAlgn="auto" latinLnBrk="0" hangingPunct="0">
              <a:lnSpc>
                <a:spcPct val="100000"/>
              </a:lnSpc>
              <a:spcBef>
                <a:spcPts val="0"/>
              </a:spcBef>
              <a:spcAft>
                <a:spcPts val="0"/>
              </a:spcAft>
              <a:buClrTx/>
              <a:buSzTx/>
              <a:buFontTx/>
              <a:buNone/>
              <a:tabLst/>
            </a:pPr>
            <a:r>
              <a:rPr lang="en-GB" sz="2000" dirty="0">
                <a:solidFill>
                  <a:srgbClr val="FFFFFF"/>
                </a:solidFill>
                <a:latin typeface="+mn-lt"/>
              </a:rPr>
              <a:t>                  these books.                                                                                                                                   </a:t>
            </a:r>
          </a:p>
          <a:p>
            <a:pPr marL="0" marR="0" indent="0" algn="l" defTabSz="914400" rtl="0" fontAlgn="auto" latinLnBrk="0" hangingPunct="0">
              <a:lnSpc>
                <a:spcPct val="100000"/>
              </a:lnSpc>
              <a:spcBef>
                <a:spcPts val="0"/>
              </a:spcBef>
              <a:spcAft>
                <a:spcPts val="0"/>
              </a:spcAft>
              <a:buClrTx/>
              <a:buSzTx/>
              <a:buFontTx/>
              <a:buNone/>
              <a:tabLst/>
            </a:pPr>
            <a:r>
              <a:rPr lang="en-GB" sz="2000" dirty="0">
                <a:solidFill>
                  <a:srgbClr val="FFFFFF"/>
                </a:solidFill>
                <a:latin typeface="+mn-lt"/>
              </a:rPr>
              <a:t>                    </a:t>
            </a:r>
          </a:p>
          <a:p>
            <a:pPr marL="0" marR="0" indent="0" algn="l" defTabSz="914400" rtl="0" fontAlgn="auto" latinLnBrk="0" hangingPunct="0">
              <a:lnSpc>
                <a:spcPct val="100000"/>
              </a:lnSpc>
              <a:spcBef>
                <a:spcPts val="0"/>
              </a:spcBef>
              <a:spcAft>
                <a:spcPts val="0"/>
              </a:spcAft>
              <a:buClrTx/>
              <a:buSzTx/>
              <a:buFontTx/>
              <a:buNone/>
              <a:tabLst/>
            </a:pPr>
            <a:r>
              <a:rPr lang="en-GB" sz="2000" dirty="0">
                <a:solidFill>
                  <a:srgbClr val="FFFFFF"/>
                </a:solidFill>
                <a:latin typeface="+mn-lt"/>
              </a:rPr>
              <a:t>                  Lighthouse </a:t>
            </a:r>
          </a:p>
          <a:p>
            <a:pPr marL="0" marR="0" indent="0" algn="l" defTabSz="914400" rtl="0" fontAlgn="auto" latinLnBrk="0" hangingPunct="0">
              <a:lnSpc>
                <a:spcPct val="100000"/>
              </a:lnSpc>
              <a:spcBef>
                <a:spcPts val="0"/>
              </a:spcBef>
              <a:spcAft>
                <a:spcPts val="0"/>
              </a:spcAft>
              <a:buClrTx/>
              <a:buSzTx/>
              <a:buFontTx/>
              <a:buNone/>
              <a:tabLst/>
            </a:pPr>
            <a:endParaRPr lang="en-GB" sz="2000" dirty="0">
              <a:solidFill>
                <a:srgbClr val="FFFFFF"/>
              </a:solidFill>
              <a:latin typeface="+mn-lt"/>
            </a:endParaRPr>
          </a:p>
          <a:p>
            <a:pPr marL="0" marR="0" indent="0" algn="l" defTabSz="914400" rtl="0" fontAlgn="auto" latinLnBrk="0" hangingPunct="0">
              <a:lnSpc>
                <a:spcPct val="100000"/>
              </a:lnSpc>
              <a:spcBef>
                <a:spcPts val="0"/>
              </a:spcBef>
              <a:spcAft>
                <a:spcPts val="0"/>
              </a:spcAft>
              <a:buClrTx/>
              <a:buSzTx/>
              <a:buFontTx/>
              <a:buNone/>
              <a:tabLst/>
            </a:pPr>
            <a:endParaRPr lang="en-GB" sz="2000" u="sng" dirty="0">
              <a:solidFill>
                <a:srgbClr val="FFFFFF"/>
              </a:solidFill>
              <a:latin typeface="+mn-lt"/>
            </a:endParaRPr>
          </a:p>
          <a:p>
            <a:pPr marL="0" marR="0" indent="0" algn="l" defTabSz="914400" rtl="0" fontAlgn="auto" latinLnBrk="0" hangingPunct="0">
              <a:lnSpc>
                <a:spcPct val="100000"/>
              </a:lnSpc>
              <a:spcBef>
                <a:spcPts val="0"/>
              </a:spcBef>
              <a:spcAft>
                <a:spcPts val="0"/>
              </a:spcAft>
              <a:buClrTx/>
              <a:buSzTx/>
              <a:buFontTx/>
              <a:buNone/>
              <a:tabLst/>
            </a:pPr>
            <a:r>
              <a:rPr lang="en-GB" sz="2000" u="sng" dirty="0">
                <a:solidFill>
                  <a:srgbClr val="FFFFFF"/>
                </a:solidFill>
                <a:latin typeface="+mn-lt"/>
              </a:rPr>
              <a:t>Spelling</a:t>
            </a:r>
            <a:r>
              <a:rPr lang="en-GB" sz="2000" dirty="0">
                <a:solidFill>
                  <a:srgbClr val="FFFFFF"/>
                </a:solidFill>
                <a:latin typeface="+mn-lt"/>
              </a:rPr>
              <a:t> – New spelling rule introduced  on a Thursday</a:t>
            </a:r>
          </a:p>
          <a:p>
            <a:pPr marL="0" marR="0" indent="0" algn="l" defTabSz="914400" rtl="0" fontAlgn="auto" latinLnBrk="0" hangingPunct="0">
              <a:lnSpc>
                <a:spcPct val="100000"/>
              </a:lnSpc>
              <a:spcBef>
                <a:spcPts val="0"/>
              </a:spcBef>
              <a:spcAft>
                <a:spcPts val="0"/>
              </a:spcAft>
              <a:buClrTx/>
              <a:buSzTx/>
              <a:buFontTx/>
              <a:buNone/>
              <a:tabLst/>
            </a:pPr>
            <a:endParaRPr lang="en-GB" dirty="0">
              <a:solidFill>
                <a:srgbClr val="FFFFFF"/>
              </a:solidFill>
              <a:latin typeface="+mn-lt"/>
            </a:endParaRPr>
          </a:p>
          <a:p>
            <a:pPr marL="0" marR="0" indent="0" algn="l" defTabSz="914400" rtl="0" fontAlgn="auto" latinLnBrk="0" hangingPunct="0">
              <a:lnSpc>
                <a:spcPct val="100000"/>
              </a:lnSpc>
              <a:spcBef>
                <a:spcPts val="0"/>
              </a:spcBef>
              <a:spcAft>
                <a:spcPts val="0"/>
              </a:spcAft>
              <a:buClrTx/>
              <a:buSzTx/>
              <a:buFontTx/>
              <a:buNone/>
              <a:tabLst/>
            </a:pPr>
            <a:endParaRPr lang="en-GB" dirty="0">
              <a:solidFill>
                <a:srgbClr val="FFFFFF"/>
              </a:solidFill>
              <a:latin typeface="+mn-lt"/>
            </a:endParaRPr>
          </a:p>
          <a:p>
            <a:pPr marL="0" marR="0" indent="0" algn="l" defTabSz="914400" rtl="0" fontAlgn="auto" latinLnBrk="0" hangingPunct="0">
              <a:lnSpc>
                <a:spcPct val="100000"/>
              </a:lnSpc>
              <a:spcBef>
                <a:spcPts val="0"/>
              </a:spcBef>
              <a:spcAft>
                <a:spcPts val="0"/>
              </a:spcAft>
              <a:buClrTx/>
              <a:buSzTx/>
              <a:buFontTx/>
              <a:buNone/>
              <a:tabLst/>
            </a:pPr>
            <a:endParaRPr lang="en-GB" dirty="0">
              <a:solidFill>
                <a:srgbClr val="FFFFFF"/>
              </a:solidFill>
              <a:latin typeface="+mn-lt"/>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FFFFFF"/>
              </a:solidFill>
              <a:effectLst/>
              <a:uFillTx/>
              <a:latin typeface="+mn-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FFFFFF"/>
              </a:solidFill>
              <a:effectLst/>
              <a:uFillTx/>
              <a:latin typeface="+mn-lt"/>
              <a:ea typeface="+mj-ea"/>
              <a:cs typeface="+mj-cs"/>
              <a:sym typeface="Calibri"/>
            </a:endParaRPr>
          </a:p>
        </p:txBody>
      </p:sp>
      <p:pic>
        <p:nvPicPr>
          <p:cNvPr id="6" name="Picture 5" descr="A picture containing diagram&#10;&#10;Description automatically generated">
            <a:extLst>
              <a:ext uri="{FF2B5EF4-FFF2-40B4-BE49-F238E27FC236}">
                <a16:creationId xmlns:a16="http://schemas.microsoft.com/office/drawing/2014/main" id="{0F0561E7-DAF9-474C-83FF-F615B6D59E8E}"/>
              </a:ext>
            </a:extLst>
          </p:cNvPr>
          <p:cNvPicPr>
            <a:picLocks noChangeAspect="1"/>
          </p:cNvPicPr>
          <p:nvPr/>
        </p:nvPicPr>
        <p:blipFill>
          <a:blip r:embed="rId3"/>
          <a:stretch>
            <a:fillRect/>
          </a:stretch>
        </p:blipFill>
        <p:spPr>
          <a:xfrm>
            <a:off x="5403925" y="3620881"/>
            <a:ext cx="1583688" cy="1107391"/>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87F31604-F67B-476D-8C94-0055B05F2A8D}"/>
              </a:ext>
            </a:extLst>
          </p:cNvPr>
          <p:cNvPicPr>
            <a:picLocks noChangeAspect="1"/>
          </p:cNvPicPr>
          <p:nvPr/>
        </p:nvPicPr>
        <p:blipFill>
          <a:blip r:embed="rId4"/>
          <a:stretch>
            <a:fillRect/>
          </a:stretch>
        </p:blipFill>
        <p:spPr>
          <a:xfrm>
            <a:off x="5241107" y="2126975"/>
            <a:ext cx="3827909" cy="753643"/>
          </a:xfrm>
          <a:prstGeom prst="rect">
            <a:avLst/>
          </a:prstGeom>
        </p:spPr>
      </p:pic>
      <p:pic>
        <p:nvPicPr>
          <p:cNvPr id="10" name="Picture 9" descr="Diagram&#10;&#10;Description automatically generated">
            <a:extLst>
              <a:ext uri="{FF2B5EF4-FFF2-40B4-BE49-F238E27FC236}">
                <a16:creationId xmlns:a16="http://schemas.microsoft.com/office/drawing/2014/main" id="{710654B8-0FAD-4A3D-9A4E-0AEB42BA5F63}"/>
              </a:ext>
            </a:extLst>
          </p:cNvPr>
          <p:cNvPicPr>
            <a:picLocks noChangeAspect="1"/>
          </p:cNvPicPr>
          <p:nvPr/>
        </p:nvPicPr>
        <p:blipFill>
          <a:blip r:embed="rId5"/>
          <a:stretch>
            <a:fillRect/>
          </a:stretch>
        </p:blipFill>
        <p:spPr>
          <a:xfrm>
            <a:off x="7528216" y="3417895"/>
            <a:ext cx="1242162" cy="1342878"/>
          </a:xfrm>
          <a:prstGeom prst="rect">
            <a:avLst/>
          </a:prstGeom>
        </p:spPr>
      </p:pic>
      <p:pic>
        <p:nvPicPr>
          <p:cNvPr id="12" name="Picture 11" descr="Table&#10;&#10;Description automatically generated">
            <a:extLst>
              <a:ext uri="{FF2B5EF4-FFF2-40B4-BE49-F238E27FC236}">
                <a16:creationId xmlns:a16="http://schemas.microsoft.com/office/drawing/2014/main" id="{CC591100-F0B2-4FD0-93B2-4AC4DEEBB45C}"/>
              </a:ext>
            </a:extLst>
          </p:cNvPr>
          <p:cNvPicPr>
            <a:picLocks noChangeAspect="1"/>
          </p:cNvPicPr>
          <p:nvPr/>
        </p:nvPicPr>
        <p:blipFill>
          <a:blip r:embed="rId6"/>
          <a:stretch>
            <a:fillRect/>
          </a:stretch>
        </p:blipFill>
        <p:spPr>
          <a:xfrm>
            <a:off x="5987361" y="5175940"/>
            <a:ext cx="2335400" cy="1411549"/>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1F497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453</TotalTime>
  <Words>646</Words>
  <Application>Microsoft Office PowerPoint</Application>
  <PresentationFormat>On-screen Show (4:3)</PresentationFormat>
  <Paragraphs>86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American Typewriter</vt:lpstr>
      <vt:lpstr>Arial</vt:lpstr>
      <vt:lpstr>Calibri</vt:lpstr>
      <vt:lpstr>Helvetica</vt:lpstr>
      <vt:lpstr>Office Theme</vt:lpstr>
      <vt:lpstr>Welcome to Sycamore</vt:lpstr>
      <vt:lpstr> Sycamore’s Team  </vt:lpstr>
      <vt:lpstr>Being in Year 2 </vt:lpstr>
      <vt:lpstr>Working together for your child</vt:lpstr>
      <vt:lpstr>Maths </vt:lpstr>
      <vt:lpstr>English </vt:lpstr>
      <vt:lpstr>English </vt:lpstr>
      <vt:lpstr>Topics </vt:lpstr>
      <vt:lpstr>PowerPoint Presentation</vt:lpstr>
      <vt:lpstr>PowerPoint Presentation</vt:lpstr>
      <vt:lpstr>PowerPoint Presentation</vt:lpstr>
      <vt:lpstr>PowerPoint Presentation</vt:lpstr>
      <vt:lpstr>PowerPoint Presentation</vt:lpstr>
      <vt:lpstr>We look forward to a happy, productive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A Thomas</dc:creator>
  <cp:lastModifiedBy>Carrie Best</cp:lastModifiedBy>
  <cp:revision>31</cp:revision>
  <dcterms:modified xsi:type="dcterms:W3CDTF">2021-09-14T15:03:43Z</dcterms:modified>
</cp:coreProperties>
</file>