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0"/>
  </p:notesMasterIdLst>
  <p:handoutMasterIdLst>
    <p:handoutMasterId r:id="rId11"/>
  </p:handoutMasterIdLst>
  <p:sldIdLst>
    <p:sldId id="258" r:id="rId2"/>
    <p:sldId id="264" r:id="rId3"/>
    <p:sldId id="268" r:id="rId4"/>
    <p:sldId id="269" r:id="rId5"/>
    <p:sldId id="270" r:id="rId6"/>
    <p:sldId id="271" r:id="rId7"/>
    <p:sldId id="272" r:id="rId8"/>
    <p:sldId id="267" r:id="rId9"/>
  </p:sldIdLst>
  <p:sldSz cx="9144000" cy="6858000" type="screen4x3"/>
  <p:notesSz cx="6858000" cy="9144000"/>
  <p:embeddedFontLst>
    <p:embeddedFont>
      <p:font typeface="Sassoon Infant Md" panose="02000603050000020003" charset="0"/>
      <p:regular r:id="rId12"/>
    </p:embeddedFont>
    <p:embeddedFont>
      <p:font typeface="Calibri" panose="020F0502020204030204" pitchFamily="34" charset="0"/>
      <p:regular r:id="rId13"/>
      <p:bold r:id="rId14"/>
      <p:italic r:id="rId15"/>
      <p:boldItalic r:id="rId16"/>
    </p:embeddedFont>
    <p:embeddedFont>
      <p:font typeface="Twinkl" panose="020B0604020202020204" charset="0"/>
      <p:regular r:id="rId17"/>
      <p:bold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BC33"/>
    <a:srgbClr val="F9B000"/>
    <a:srgbClr val="009640"/>
    <a:srgbClr val="003F16"/>
    <a:srgbClr val="18A0DB"/>
    <a:srgbClr val="DE1E5A"/>
    <a:srgbClr val="BC0105"/>
    <a:srgbClr val="4DB1E3"/>
    <a:srgbClr val="80C1EB"/>
    <a:srgbClr val="ACDD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74" d="100"/>
          <a:sy n="74" d="100"/>
        </p:scale>
        <p:origin x="1248" y="66"/>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font" Target="fonts/font4.fntdata"/><Relationship Id="rId23" Type="http://schemas.microsoft.com/office/2015/10/relationships/revisionInfo" Target="revisionInfo.xml"/><Relationship Id="rId10" Type="http://schemas.openxmlformats.org/officeDocument/2006/relationships/notesMaster" Target="notesMasters/notesMaster1.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05/07/2020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05/07/2020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478895"/>
            <a:ext cx="8220075" cy="1255014"/>
          </a:xfrm>
        </p:spPr>
        <p:txBody>
          <a:bodyPr/>
          <a:lstStyle/>
          <a:p>
            <a:pPr algn="ctr"/>
            <a:r>
              <a:rPr lang="en-GB" sz="2800" dirty="0">
                <a:latin typeface="+mn-lt"/>
              </a:rPr>
              <a:t>Penny and Jenny are good friends. </a:t>
            </a:r>
            <a:br>
              <a:rPr lang="en-GB" sz="2800" dirty="0">
                <a:latin typeface="+mn-lt"/>
              </a:rPr>
            </a:br>
            <a:r>
              <a:rPr lang="en-GB" sz="2800" dirty="0">
                <a:latin typeface="+mn-lt"/>
              </a:rPr>
              <a:t>They collect fruit together.</a:t>
            </a:r>
          </a:p>
        </p:txBody>
      </p:sp>
      <p:sp>
        <p:nvSpPr>
          <p:cNvPr id="7" name="Title 20"/>
          <p:cNvSpPr txBox="1">
            <a:spLocks/>
          </p:cNvSpPr>
          <p:nvPr/>
        </p:nvSpPr>
        <p:spPr>
          <a:xfrm>
            <a:off x="273168" y="5059112"/>
            <a:ext cx="8220075" cy="1255014"/>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gn="ctr"/>
            <a:r>
              <a:rPr lang="en-GB" sz="2800" dirty="0">
                <a:latin typeface="+mn-lt"/>
              </a:rPr>
              <a:t>They like to be fair and take </a:t>
            </a:r>
            <a:br>
              <a:rPr lang="en-GB" sz="2800" dirty="0">
                <a:latin typeface="+mn-lt"/>
              </a:rPr>
            </a:br>
            <a:r>
              <a:rPr lang="en-GB" sz="2800" dirty="0">
                <a:latin typeface="+mn-lt"/>
              </a:rPr>
              <a:t>half of the fruit each.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9800000">
            <a:off x="-726246" y="1321037"/>
            <a:ext cx="3247199" cy="2330525"/>
          </a:xfrm>
          <a:prstGeom prst="rect">
            <a:avLst/>
          </a:prstGeom>
        </p:spPr>
      </p:pic>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800000" flipH="1">
            <a:off x="6415113" y="1432040"/>
            <a:ext cx="3247199" cy="2330525"/>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09084" y="2597302"/>
            <a:ext cx="3434498" cy="2461810"/>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12515" y="2485774"/>
            <a:ext cx="2977987" cy="2348605"/>
          </a:xfrm>
          <a:prstGeom prst="rect">
            <a:avLst/>
          </a:prstGeom>
        </p:spPr>
      </p:pic>
    </p:spTree>
    <p:extLst>
      <p:ext uri="{BB962C8B-B14F-4D97-AF65-F5344CB8AC3E}">
        <p14:creationId xmlns:p14="http://schemas.microsoft.com/office/powerpoint/2010/main" val="1286237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pPr algn="ctr"/>
            <a:r>
              <a:rPr lang="en-GB" sz="2800" dirty="0"/>
              <a:t>They have collected 4 apples. </a:t>
            </a:r>
            <a:br>
              <a:rPr lang="en-GB" sz="2800" dirty="0"/>
            </a:br>
            <a:r>
              <a:rPr lang="en-GB" sz="2800" dirty="0"/>
              <a:t>How can they find half of 4? </a:t>
            </a:r>
          </a:p>
        </p:txBody>
      </p:sp>
      <p:cxnSp>
        <p:nvCxnSpPr>
          <p:cNvPr id="11" name="Right Line"/>
          <p:cNvCxnSpPr>
            <a:cxnSpLocks/>
          </p:cNvCxnSpPr>
          <p:nvPr/>
        </p:nvCxnSpPr>
        <p:spPr>
          <a:xfrm>
            <a:off x="5784005" y="3117813"/>
            <a:ext cx="1328468" cy="2001329"/>
          </a:xfrm>
          <a:prstGeom prst="line">
            <a:avLst/>
          </a:prstGeom>
          <a:ln w="38100">
            <a:solidFill>
              <a:srgbClr val="85BC33"/>
            </a:solidFill>
          </a:ln>
        </p:spPr>
        <p:style>
          <a:lnRef idx="1">
            <a:schemeClr val="accent1"/>
          </a:lnRef>
          <a:fillRef idx="0">
            <a:schemeClr val="accent1"/>
          </a:fillRef>
          <a:effectRef idx="0">
            <a:schemeClr val="accent1"/>
          </a:effectRef>
          <a:fontRef idx="minor">
            <a:schemeClr val="tx1"/>
          </a:fontRef>
        </p:style>
      </p:cxnSp>
      <p:cxnSp>
        <p:nvCxnSpPr>
          <p:cNvPr id="10" name="Left Line"/>
          <p:cNvCxnSpPr/>
          <p:nvPr/>
        </p:nvCxnSpPr>
        <p:spPr>
          <a:xfrm flipH="1">
            <a:off x="2096219" y="2965413"/>
            <a:ext cx="1328468" cy="2001329"/>
          </a:xfrm>
          <a:prstGeom prst="line">
            <a:avLst/>
          </a:prstGeom>
          <a:ln w="38100">
            <a:solidFill>
              <a:srgbClr val="85BC33"/>
            </a:solidFill>
          </a:ln>
        </p:spPr>
        <p:style>
          <a:lnRef idx="1">
            <a:schemeClr val="accent1"/>
          </a:lnRef>
          <a:fillRef idx="0">
            <a:schemeClr val="accent1"/>
          </a:fillRef>
          <a:effectRef idx="0">
            <a:schemeClr val="accent1"/>
          </a:effectRef>
          <a:fontRef idx="minor">
            <a:schemeClr val="tx1"/>
          </a:fontRef>
        </p:style>
      </p:cxnSp>
      <p:sp>
        <p:nvSpPr>
          <p:cNvPr id="3" name="Large Box"/>
          <p:cNvSpPr/>
          <p:nvPr/>
        </p:nvSpPr>
        <p:spPr>
          <a:xfrm>
            <a:off x="2567266" y="2300223"/>
            <a:ext cx="4119670" cy="1406104"/>
          </a:xfrm>
          <a:prstGeom prst="roundRect">
            <a:avLst/>
          </a:prstGeom>
          <a:solidFill>
            <a:schemeClr val="bg1"/>
          </a:solidFill>
          <a:ln w="28575">
            <a:solidFill>
              <a:srgbClr val="85B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Left Lea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9800000">
            <a:off x="2219620" y="2095761"/>
            <a:ext cx="1097498" cy="787678"/>
          </a:xfrm>
          <a:prstGeom prst="rect">
            <a:avLst/>
          </a:prstGeom>
        </p:spPr>
      </p:pic>
      <p:pic>
        <p:nvPicPr>
          <p:cNvPr id="13" name="Right Lea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900000">
            <a:off x="5927106" y="2095763"/>
            <a:ext cx="1097498" cy="787678"/>
          </a:xfrm>
          <a:prstGeom prst="rect">
            <a:avLst/>
          </a:prstGeom>
        </p:spPr>
      </p:pic>
      <p:sp>
        <p:nvSpPr>
          <p:cNvPr id="4" name="Left Box"/>
          <p:cNvSpPr/>
          <p:nvPr/>
        </p:nvSpPr>
        <p:spPr>
          <a:xfrm>
            <a:off x="1355444" y="4044768"/>
            <a:ext cx="2776824" cy="1412815"/>
          </a:xfrm>
          <a:prstGeom prst="roundRect">
            <a:avLst/>
          </a:prstGeom>
          <a:solidFill>
            <a:schemeClr val="bg1"/>
          </a:solidFill>
          <a:ln w="28575">
            <a:solidFill>
              <a:srgbClr val="85B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Green Parr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346" y="3837187"/>
            <a:ext cx="2182484" cy="1721228"/>
          </a:xfrm>
          <a:prstGeom prst="rect">
            <a:avLst/>
          </a:prstGeom>
        </p:spPr>
      </p:pic>
      <p:sp>
        <p:nvSpPr>
          <p:cNvPr id="5" name="Right Box"/>
          <p:cNvSpPr/>
          <p:nvPr/>
        </p:nvSpPr>
        <p:spPr>
          <a:xfrm>
            <a:off x="4873043" y="4044769"/>
            <a:ext cx="2776823" cy="1412814"/>
          </a:xfrm>
          <a:prstGeom prst="roundRect">
            <a:avLst/>
          </a:prstGeom>
          <a:solidFill>
            <a:schemeClr val="bg1"/>
          </a:solidFill>
          <a:ln w="28575">
            <a:solidFill>
              <a:srgbClr val="85B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Blue Parro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3162" y="3837187"/>
            <a:ext cx="2401304" cy="1721228"/>
          </a:xfrm>
          <a:prstGeom prst="rect">
            <a:avLst/>
          </a:prstGeom>
        </p:spPr>
      </p:pic>
      <p:sp>
        <p:nvSpPr>
          <p:cNvPr id="15" name="Halfing Trigger"/>
          <p:cNvSpPr/>
          <p:nvPr/>
        </p:nvSpPr>
        <p:spPr>
          <a:xfrm>
            <a:off x="1332329" y="1557358"/>
            <a:ext cx="6469812" cy="356915"/>
          </a:xfrm>
          <a:prstGeom prst="roundRect">
            <a:avLst/>
          </a:prstGeom>
          <a:solidFill>
            <a:srgbClr val="F9B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Click here to halve the fruit!</a:t>
            </a:r>
          </a:p>
        </p:txBody>
      </p:sp>
      <p:sp>
        <p:nvSpPr>
          <p:cNvPr id="18" name="Question Text"/>
          <p:cNvSpPr/>
          <p:nvPr/>
        </p:nvSpPr>
        <p:spPr>
          <a:xfrm>
            <a:off x="1355444" y="5771010"/>
            <a:ext cx="6469812" cy="386874"/>
          </a:xfrm>
          <a:prstGeom prst="roundRect">
            <a:avLst/>
          </a:prstGeom>
          <a:solidFill>
            <a:srgbClr val="85B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ct val="0"/>
              </a:spcBef>
              <a:buFontTx/>
              <a:buNone/>
            </a:pPr>
            <a:r>
              <a:rPr lang="en-GB" altLang="en-US" dirty="0">
                <a:solidFill>
                  <a:schemeClr val="bg1"/>
                </a:solidFill>
              </a:rPr>
              <a:t>There are two halves. Jenny and Penny each have one half.</a:t>
            </a:r>
          </a:p>
        </p:txBody>
      </p:sp>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19399" y="2780792"/>
            <a:ext cx="703696" cy="794117"/>
          </a:xfrm>
          <a:prstGeom prst="rect">
            <a:avLst/>
          </a:prstGeom>
        </p:spPr>
      </p:pic>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42294" y="2780792"/>
            <a:ext cx="703696" cy="794117"/>
          </a:xfrm>
          <a:prstGeom prst="rect">
            <a:avLst/>
          </a:prstGeom>
        </p:spPr>
      </p:pic>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65189" y="2780792"/>
            <a:ext cx="703696" cy="794117"/>
          </a:xfrm>
          <a:prstGeom prst="rect">
            <a:avLst/>
          </a:prstGeom>
        </p:spPr>
      </p:pic>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76151" y="2780792"/>
            <a:ext cx="703696" cy="794117"/>
          </a:xfrm>
          <a:prstGeom prst="rect">
            <a:avLst/>
          </a:prstGeom>
        </p:spPr>
      </p:pic>
    </p:spTree>
    <p:extLst>
      <p:ext uri="{BB962C8B-B14F-4D97-AF65-F5344CB8AC3E}">
        <p14:creationId xmlns:p14="http://schemas.microsoft.com/office/powerpoint/2010/main" val="115431251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0" presetClass="path" presetSubtype="0" accel="50000" decel="50000" fill="hold" nodeType="clickEffect">
                                  <p:stCondLst>
                                    <p:cond delay="0"/>
                                  </p:stCondLst>
                                  <p:childTnLst>
                                    <p:animMotion origin="layout" path="M 1.11111E-6 4.07407E-6 L 1.11111E-6 4.07407E-6 C -0.0007 0.00277 -0.00278 0.01504 -0.00399 0.01944 C -0.00469 0.02245 -0.00538 0.02546 -0.00608 0.02824 C -0.0066 0.03055 -0.00712 0.0331 -0.00764 0.03564 C -0.00903 0.04166 -0.01059 0.04745 -0.01198 0.05324 C -0.01285 0.05601 -0.01372 0.05879 -0.01441 0.0618 C -0.01511 0.06527 -0.0158 0.06875 -0.01649 0.07199 C -0.01719 0.07407 -0.01823 0.07592 -0.01875 0.07824 C -0.01979 0.08148 -0.02014 0.08472 -0.02101 0.08773 C -0.0224 0.09213 -0.02431 0.09606 -0.02552 0.10046 C -0.02622 0.10301 -0.02708 0.10532 -0.02778 0.10787 C -0.0283 0.10995 -0.02847 0.11203 -0.02917 0.11412 C -0.0309 0.11805 -0.03299 0.12129 -0.03455 0.12523 C -0.03524 0.12731 -0.03594 0.12963 -0.03681 0.13171 C -0.0375 0.13379 -0.03872 0.13564 -0.03976 0.13796 C -0.04149 0.14259 -0.04306 0.14791 -0.04497 0.15277 C -0.04601 0.15532 -0.04705 0.15763 -0.04792 0.16041 C -0.04861 0.16273 -0.04913 0.16551 -0.05017 0.16736 C -0.05191 0.17245 -0.05417 0.17754 -0.05608 0.1824 C -0.05608 0.18263 -0.06215 0.19745 -0.06215 0.19768 C -0.06285 0.19907 -0.06354 0.20069 -0.06424 0.20231 C -0.06493 0.20393 -0.06528 0.20578 -0.0658 0.2074 C -0.06632 0.20879 -0.06684 0.20995 -0.06736 0.21111 C -0.06754 0.2125 -0.06754 0.21388 -0.06806 0.21504 C -0.06945 0.21898 -0.07153 0.22361 -0.07326 0.22731 C -0.07483 0.23472 -0.07292 0.22754 -0.07622 0.23611 C -0.08004 0.24652 -0.07604 0.23634 -0.07847 0.2449 C -0.07969 0.24884 -0.07917 0.24861 -0.08056 0.24861 L -0.08056 0.24884 " pathEditMode="relative" rAng="0" ptsTypes="AAAAAAAAAAAAAAAAAAAAAAAAAAAAAA">
                                      <p:cBhvr>
                                        <p:cTn id="6" dur="2000" fill="hold"/>
                                        <p:tgtEl>
                                          <p:spTgt spid="20"/>
                                        </p:tgtEl>
                                        <p:attrNameLst>
                                          <p:attrName>ppt_x</p:attrName>
                                          <p:attrName>ppt_y</p:attrName>
                                        </p:attrNameLst>
                                      </p:cBhvr>
                                      <p:rCtr x="-4028" y="12431"/>
                                    </p:animMotion>
                                  </p:childTnLst>
                                </p:cTn>
                              </p:par>
                              <p:par>
                                <p:cTn id="7" presetID="0" presetClass="path" presetSubtype="0" accel="50000" decel="50000" fill="hold" nodeType="withEffect">
                                  <p:stCondLst>
                                    <p:cond delay="0"/>
                                  </p:stCondLst>
                                  <p:childTnLst>
                                    <p:animMotion origin="layout" path="M -3.05556E-6 4.07407E-6 L -3.05556E-6 4.07407E-6 C -0.00069 0.00277 -0.0026 0.01481 -0.00364 0.01921 C -0.00416 0.02222 -0.00503 0.02523 -0.00555 0.02801 C -0.00607 0.03032 -0.00642 0.03287 -0.00694 0.03541 C -0.00816 0.0412 -0.00972 0.04699 -0.01093 0.05254 C -0.01163 0.05555 -0.0125 0.05833 -0.01302 0.06134 C -0.01371 0.06481 -0.01423 0.06805 -0.0151 0.07129 C -0.01562 0.07338 -0.01649 0.07523 -0.01701 0.07754 C -0.01788 0.08055 -0.01823 0.08402 -0.01909 0.08703 C -0.02031 0.0912 -0.02205 0.09513 -0.02309 0.09953 C -0.02396 0.10208 -0.02465 0.10416 -0.02534 0.10671 C -0.02586 0.10879 -0.02586 0.11111 -0.02656 0.11319 C -0.02812 0.11689 -0.03003 0.12013 -0.03142 0.12407 C -0.03211 0.12615 -0.03264 0.12847 -0.03333 0.13032 C -0.0342 0.1324 -0.03524 0.13426 -0.03611 0.13657 C -0.03784 0.14143 -0.03923 0.14652 -0.04097 0.15138 C -0.04184 0.15393 -0.04271 0.15601 -0.04357 0.15879 C -0.04427 0.16111 -0.04479 0.16388 -0.04566 0.16597 C -0.04722 0.17083 -0.0493 0.17592 -0.05104 0.18078 C -0.05104 0.18101 -0.05642 0.1956 -0.05642 0.19583 C -0.05711 0.19722 -0.05781 0.19884 -0.0585 0.20046 C -0.05902 0.20208 -0.05937 0.20393 -0.05989 0.20555 C -0.06024 0.20694 -0.06076 0.20787 -0.06128 0.20902 C -0.06128 0.21041 -0.06146 0.2118 -0.0618 0.21296 C -0.06319 0.21689 -0.0651 0.22152 -0.06666 0.22523 C -0.06805 0.23263 -0.06632 0.22546 -0.06927 0.23379 C -0.07291 0.24421 -0.06909 0.23402 -0.07135 0.24259 C -0.07239 0.24652 -0.07205 0.24629 -0.07326 0.24629 L -0.07326 0.24652 " pathEditMode="relative" rAng="0" ptsTypes="AAAAAAAAAAAAAAAAAAAAAAAAAAAAAA">
                                      <p:cBhvr>
                                        <p:cTn id="8" dur="2000" fill="hold"/>
                                        <p:tgtEl>
                                          <p:spTgt spid="21"/>
                                        </p:tgtEl>
                                        <p:attrNameLst>
                                          <p:attrName>ppt_x</p:attrName>
                                          <p:attrName>ppt_y</p:attrName>
                                        </p:attrNameLst>
                                      </p:cBhvr>
                                      <p:rCtr x="-3663" y="12315"/>
                                    </p:animMotion>
                                  </p:childTnLst>
                                </p:cTn>
                              </p:par>
                              <p:par>
                                <p:cTn id="9" presetID="0" presetClass="path" presetSubtype="0" accel="50000" decel="50000" fill="hold" nodeType="withEffect">
                                  <p:stCondLst>
                                    <p:cond delay="0"/>
                                  </p:stCondLst>
                                  <p:childTnLst>
                                    <p:animMotion origin="layout" path="M -3.61111E-6 4.07407E-6 L -3.61111E-6 0.00023 C 0.00174 0.00648 0.00417 0.01319 0.00556 0.02037 C 0.00764 0.03055 0.00782 0.0331 0.01129 0.04236 C 0.01268 0.04629 0.01459 0.05 0.01615 0.05393 C 0.01771 0.05763 0.01875 0.0618 0.02014 0.06551 C 0.02188 0.06967 0.02361 0.07314 0.02518 0.07708 C 0.02657 0.08078 0.02709 0.08495 0.02848 0.08888 C 0.02934 0.09143 0.03073 0.09375 0.0316 0.09629 C 0.03351 0.10162 0.03542 0.10671 0.03733 0.11203 C 0.03855 0.11481 0.04063 0.12106 0.04063 0.12129 C 0.04167 0.12801 0.04184 0.13518 0.04393 0.14166 C 0.04497 0.1449 0.04618 0.14838 0.04723 0.15185 C 0.04775 0.15393 0.04809 0.15625 0.04879 0.15833 C 0.04948 0.16064 0.05052 0.1625 0.05122 0.16458 C 0.05191 0.16689 0.05226 0.16921 0.05296 0.17129 C 0.0533 0.17291 0.05417 0.17453 0.05434 0.17615 C 0.0566 0.18564 0.05365 0.17754 0.05695 0.18518 C 0.05782 0.20717 0.05816 0.20416 0.05695 0.22916 C 0.05677 0.23101 0.05643 0.23263 0.05608 0.23426 C 0.05521 0.2412 0.05539 0.23912 0.05539 0.24467 L 0.05539 0.24513 " pathEditMode="relative" rAng="0" ptsTypes="AAAAAAAAAAAAAAAAAAAAAA">
                                      <p:cBhvr>
                                        <p:cTn id="10" dur="2000" fill="hold"/>
                                        <p:tgtEl>
                                          <p:spTgt spid="22"/>
                                        </p:tgtEl>
                                        <p:attrNameLst>
                                          <p:attrName>ppt_x</p:attrName>
                                          <p:attrName>ppt_y</p:attrName>
                                        </p:attrNameLst>
                                      </p:cBhvr>
                                      <p:rCtr x="2882" y="12245"/>
                                    </p:animMotion>
                                  </p:childTnLst>
                                </p:cTn>
                              </p:par>
                              <p:par>
                                <p:cTn id="11" presetID="0" presetClass="path" presetSubtype="0" accel="50000" decel="50000" fill="hold" nodeType="withEffect">
                                  <p:stCondLst>
                                    <p:cond delay="0"/>
                                  </p:stCondLst>
                                  <p:childTnLst>
                                    <p:animMotion origin="layout" path="M 3.61111E-6 4.07407E-6 L 3.61111E-6 0.00023 C 0.00156 0.00671 0.00364 0.01365 0.00486 0.02083 C 0.00677 0.03148 0.00694 0.03402 0.00989 0.04351 C 0.01111 0.04768 0.01284 0.05138 0.01423 0.05555 C 0.01545 0.05949 0.01649 0.06365 0.0177 0.06759 C 0.01927 0.07176 0.02083 0.07546 0.02205 0.07939 C 0.02326 0.0831 0.02378 0.0875 0.025 0.09143 C 0.02586 0.09421 0.02708 0.09652 0.02777 0.0993 C 0.02951 0.10463 0.03125 0.10995 0.03281 0.11551 C 0.03385 0.11828 0.03576 0.12476 0.03576 0.125 C 0.03663 0.13171 0.0368 0.13935 0.03854 0.14583 C 0.03958 0.1493 0.04062 0.15277 0.04149 0.15648 C 0.04201 0.15856 0.04236 0.16111 0.04288 0.16296 C 0.04357 0.16551 0.04444 0.16736 0.04514 0.16967 C 0.04566 0.17176 0.046 0.1743 0.04652 0.17638 C 0.04687 0.17824 0.04757 0.17986 0.04791 0.18171 C 0.04982 0.19143 0.04722 0.18287 0.05017 0.19097 C 0.05086 0.21342 0.05121 0.21041 0.05017 0.23611 C 0.05 0.23796 0.04965 0.23981 0.0493 0.24143 C 0.04861 0.24861 0.04861 0.24629 0.04861 0.25208 L 0.04861 0.25254 " pathEditMode="relative" rAng="0" ptsTypes="AAAAAAAAAAAAAAAAAAAAAA">
                                      <p:cBhvr>
                                        <p:cTn id="12" dur="2000" fill="hold"/>
                                        <p:tgtEl>
                                          <p:spTgt spid="23"/>
                                        </p:tgtEl>
                                        <p:attrNameLst>
                                          <p:attrName>ppt_x</p:attrName>
                                          <p:attrName>ppt_y</p:attrName>
                                        </p:attrNameLst>
                                      </p:cBhvr>
                                      <p:rCtr x="2535" y="12616"/>
                                    </p:animMotion>
                                  </p:childTnLst>
                                </p:cTn>
                              </p:par>
                            </p:childTnLst>
                          </p:cTn>
                        </p:par>
                        <p:par>
                          <p:cTn id="13" fill="hold">
                            <p:stCondLst>
                              <p:cond delay="2000"/>
                            </p:stCondLst>
                            <p:childTnLst>
                              <p:par>
                                <p:cTn id="14" presetID="10" presetClass="entr" presetSubtype="0"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childTnLst>
              </p:cTn>
              <p:nextCondLst>
                <p:cond evt="onClick" delay="0">
                  <p:tgtEl>
                    <p:spTgt spid="15"/>
                  </p:tgtEl>
                </p:cond>
              </p:nextCondLst>
            </p:seq>
          </p:childTnLst>
        </p:cTn>
      </p:par>
    </p:tnLst>
    <p:bldLst>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pPr algn="ctr"/>
            <a:r>
              <a:rPr lang="en-GB" sz="2800" dirty="0"/>
              <a:t>They have collected 6 pears. </a:t>
            </a:r>
            <a:br>
              <a:rPr lang="en-GB" sz="2800" dirty="0"/>
            </a:br>
            <a:r>
              <a:rPr lang="en-GB" sz="2800" dirty="0"/>
              <a:t>Can we share 6 pears into two halves? </a:t>
            </a:r>
          </a:p>
        </p:txBody>
      </p:sp>
      <p:cxnSp>
        <p:nvCxnSpPr>
          <p:cNvPr id="11" name="Right Line"/>
          <p:cNvCxnSpPr>
            <a:cxnSpLocks/>
          </p:cNvCxnSpPr>
          <p:nvPr/>
        </p:nvCxnSpPr>
        <p:spPr>
          <a:xfrm>
            <a:off x="5784005" y="3117813"/>
            <a:ext cx="1328468" cy="2001329"/>
          </a:xfrm>
          <a:prstGeom prst="line">
            <a:avLst/>
          </a:prstGeom>
          <a:ln w="38100">
            <a:solidFill>
              <a:srgbClr val="85BC33"/>
            </a:solidFill>
          </a:ln>
        </p:spPr>
        <p:style>
          <a:lnRef idx="1">
            <a:schemeClr val="accent1"/>
          </a:lnRef>
          <a:fillRef idx="0">
            <a:schemeClr val="accent1"/>
          </a:fillRef>
          <a:effectRef idx="0">
            <a:schemeClr val="accent1"/>
          </a:effectRef>
          <a:fontRef idx="minor">
            <a:schemeClr val="tx1"/>
          </a:fontRef>
        </p:style>
      </p:cxnSp>
      <p:cxnSp>
        <p:nvCxnSpPr>
          <p:cNvPr id="10" name="Left Line"/>
          <p:cNvCxnSpPr/>
          <p:nvPr/>
        </p:nvCxnSpPr>
        <p:spPr>
          <a:xfrm flipH="1">
            <a:off x="2096219" y="2965413"/>
            <a:ext cx="1328468" cy="2001329"/>
          </a:xfrm>
          <a:prstGeom prst="line">
            <a:avLst/>
          </a:prstGeom>
          <a:ln w="38100">
            <a:solidFill>
              <a:srgbClr val="85BC33"/>
            </a:solidFill>
          </a:ln>
        </p:spPr>
        <p:style>
          <a:lnRef idx="1">
            <a:schemeClr val="accent1"/>
          </a:lnRef>
          <a:fillRef idx="0">
            <a:schemeClr val="accent1"/>
          </a:fillRef>
          <a:effectRef idx="0">
            <a:schemeClr val="accent1"/>
          </a:effectRef>
          <a:fontRef idx="minor">
            <a:schemeClr val="tx1"/>
          </a:fontRef>
        </p:style>
      </p:cxnSp>
      <p:sp>
        <p:nvSpPr>
          <p:cNvPr id="3" name="Large Box"/>
          <p:cNvSpPr/>
          <p:nvPr/>
        </p:nvSpPr>
        <p:spPr>
          <a:xfrm>
            <a:off x="2567266" y="2300223"/>
            <a:ext cx="4119670" cy="1406104"/>
          </a:xfrm>
          <a:prstGeom prst="roundRect">
            <a:avLst/>
          </a:prstGeom>
          <a:solidFill>
            <a:schemeClr val="bg1"/>
          </a:solidFill>
          <a:ln w="28575">
            <a:solidFill>
              <a:srgbClr val="85B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Left Lea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9800000">
            <a:off x="2219620" y="2095761"/>
            <a:ext cx="1097498" cy="787678"/>
          </a:xfrm>
          <a:prstGeom prst="rect">
            <a:avLst/>
          </a:prstGeom>
        </p:spPr>
      </p:pic>
      <p:pic>
        <p:nvPicPr>
          <p:cNvPr id="13" name="Right Lea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900000">
            <a:off x="5927106" y="2095763"/>
            <a:ext cx="1097498" cy="787678"/>
          </a:xfrm>
          <a:prstGeom prst="rect">
            <a:avLst/>
          </a:prstGeom>
        </p:spPr>
      </p:pic>
      <p:sp>
        <p:nvSpPr>
          <p:cNvPr id="4" name="Left Box"/>
          <p:cNvSpPr/>
          <p:nvPr/>
        </p:nvSpPr>
        <p:spPr>
          <a:xfrm>
            <a:off x="1355444" y="4044768"/>
            <a:ext cx="2776824" cy="1412815"/>
          </a:xfrm>
          <a:prstGeom prst="roundRect">
            <a:avLst/>
          </a:prstGeom>
          <a:solidFill>
            <a:schemeClr val="bg1"/>
          </a:solidFill>
          <a:ln w="28575">
            <a:solidFill>
              <a:srgbClr val="85B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Green Parr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346" y="3837187"/>
            <a:ext cx="2182484" cy="1721228"/>
          </a:xfrm>
          <a:prstGeom prst="rect">
            <a:avLst/>
          </a:prstGeom>
        </p:spPr>
      </p:pic>
      <p:sp>
        <p:nvSpPr>
          <p:cNvPr id="5" name="Right Box"/>
          <p:cNvSpPr/>
          <p:nvPr/>
        </p:nvSpPr>
        <p:spPr>
          <a:xfrm>
            <a:off x="4873043" y="4044769"/>
            <a:ext cx="2776823" cy="1412814"/>
          </a:xfrm>
          <a:prstGeom prst="roundRect">
            <a:avLst/>
          </a:prstGeom>
          <a:solidFill>
            <a:schemeClr val="bg1"/>
          </a:solidFill>
          <a:ln w="28575">
            <a:solidFill>
              <a:srgbClr val="85B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Blue Parro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3162" y="3837187"/>
            <a:ext cx="2401304" cy="1721228"/>
          </a:xfrm>
          <a:prstGeom prst="rect">
            <a:avLst/>
          </a:prstGeom>
        </p:spPr>
      </p:pic>
      <p:sp>
        <p:nvSpPr>
          <p:cNvPr id="15" name="Halfing Trigger"/>
          <p:cNvSpPr/>
          <p:nvPr/>
        </p:nvSpPr>
        <p:spPr>
          <a:xfrm>
            <a:off x="1332329" y="1557358"/>
            <a:ext cx="6469812" cy="356915"/>
          </a:xfrm>
          <a:prstGeom prst="roundRect">
            <a:avLst/>
          </a:prstGeom>
          <a:solidFill>
            <a:srgbClr val="F9B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Click here to halve the fruit!</a:t>
            </a:r>
          </a:p>
        </p:txBody>
      </p:sp>
      <p:sp>
        <p:nvSpPr>
          <p:cNvPr id="18" name="Question Text"/>
          <p:cNvSpPr/>
          <p:nvPr/>
        </p:nvSpPr>
        <p:spPr>
          <a:xfrm>
            <a:off x="1355444" y="5771010"/>
            <a:ext cx="6469812" cy="386874"/>
          </a:xfrm>
          <a:prstGeom prst="roundRect">
            <a:avLst/>
          </a:prstGeom>
          <a:solidFill>
            <a:srgbClr val="85B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ct val="0"/>
              </a:spcBef>
              <a:buFontTx/>
              <a:buNone/>
            </a:pPr>
            <a:r>
              <a:rPr lang="en-US" altLang="en-US" dirty="0">
                <a:solidFill>
                  <a:schemeClr val="bg1"/>
                </a:solidFill>
              </a:rPr>
              <a:t>What do you notice about the halves? </a:t>
            </a: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10444" y="2965413"/>
            <a:ext cx="452890" cy="672812"/>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63334" y="2392120"/>
            <a:ext cx="452890" cy="672812"/>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73242" y="2965413"/>
            <a:ext cx="452890" cy="672812"/>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88710" y="2365516"/>
            <a:ext cx="452890" cy="672812"/>
          </a:xfrm>
          <a:prstGeom prst="rect">
            <a:avLst/>
          </a:prstGeom>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12023" y="2965413"/>
            <a:ext cx="452890" cy="672812"/>
          </a:xfrm>
          <a:prstGeom prst="rect">
            <a:avLst/>
          </a:prstGeom>
        </p:spPr>
      </p:pic>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26518" y="2392120"/>
            <a:ext cx="452890" cy="672812"/>
          </a:xfrm>
          <a:prstGeom prst="rect">
            <a:avLst/>
          </a:prstGeom>
        </p:spPr>
      </p:pic>
    </p:spTree>
    <p:extLst>
      <p:ext uri="{BB962C8B-B14F-4D97-AF65-F5344CB8AC3E}">
        <p14:creationId xmlns:p14="http://schemas.microsoft.com/office/powerpoint/2010/main" val="7502503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0" presetClass="path" presetSubtype="0" accel="50000" decel="50000" fill="hold" nodeType="clickEffect">
                                  <p:stCondLst>
                                    <p:cond delay="0"/>
                                  </p:stCondLst>
                                  <p:childTnLst>
                                    <p:animMotion origin="layout" path="M 8.33333E-7 -1.48148E-6 L 8.33333E-7 0.00023 C -0.0007 0.00509 -0.00104 0.01042 -0.00191 0.01551 C -0.0026 0.02037 -0.00417 0.02246 -0.00538 0.02685 C -0.00833 0.03588 -0.0059 0.03056 -0.00903 0.03611 C -0.00972 0.03935 -0.01163 0.05023 -0.0125 0.05371 C -0.01337 0.05602 -0.01458 0.05787 -0.01528 0.06019 C -0.01597 0.06204 -0.01632 0.06435 -0.01719 0.06644 C -0.0184 0.06945 -0.02153 0.07431 -0.02153 0.07454 C -0.02639 0.09097 -0.01979 0.07107 -0.02691 0.0838 C -0.02778 0.08565 -0.02795 0.0882 -0.02865 0.09028 C -0.02969 0.09283 -0.0309 0.0956 -0.03212 0.09792 C -0.03333 0.1 -0.03472 0.10093 -0.03576 0.10255 C -0.03698 0.10463 -0.03733 0.10718 -0.03854 0.10903 C -0.03993 0.11134 -0.04445 0.11528 -0.04653 0.11713 C -0.04826 0.12176 -0.04896 0.12431 -0.05174 0.12801 C -0.05278 0.12963 -0.05417 0.13009 -0.05538 0.13125 C -0.0559 0.1331 -0.05642 0.13472 -0.05712 0.13588 C -0.05938 0.14005 -0.06042 0.13935 -0.06337 0.14074 C -0.0651 0.14167 -0.06684 0.14283 -0.06875 0.14398 C -0.075 0.14769 -0.06719 0.14283 -0.075 0.14861 C -0.07587 0.14954 -0.07674 0.14977 -0.0776 0.15046 C -0.0783 0.15185 -0.07882 0.15347 -0.07934 0.15509 C -0.07986 0.15625 -0.0809 0.15695 -0.08125 0.1581 C -0.08507 0.17176 -0.08125 0.16458 -0.08368 0.16945 L -0.08368 0.16991 " pathEditMode="relative" rAng="0" ptsTypes="AAAAAAAAAAAAAAAAAAAAAAAAAA">
                                      <p:cBhvr>
                                        <p:cTn id="6" dur="2000" fill="hold"/>
                                        <p:tgtEl>
                                          <p:spTgt spid="9"/>
                                        </p:tgtEl>
                                        <p:attrNameLst>
                                          <p:attrName>ppt_x</p:attrName>
                                          <p:attrName>ppt_y</p:attrName>
                                        </p:attrNameLst>
                                      </p:cBhvr>
                                      <p:rCtr x="-4184" y="8495"/>
                                    </p:animMotion>
                                  </p:childTnLst>
                                </p:cTn>
                              </p:par>
                              <p:par>
                                <p:cTn id="7" presetID="0" presetClass="path" presetSubtype="0" accel="50000" decel="50000" fill="hold" nodeType="withEffect">
                                  <p:stCondLst>
                                    <p:cond delay="0"/>
                                  </p:stCondLst>
                                  <p:childTnLst>
                                    <p:animMotion origin="layout" path="M 2.77778E-7 3.33333E-6 L 2.77778E-7 0.00023 C -0.00087 0.00347 -0.00156 0.00694 -0.00191 0.01064 C -0.00226 0.01319 -0.00243 0.01574 -0.00295 0.01805 C -0.00295 0.01967 -0.00365 0.02129 -0.00365 0.02291 C -0.00521 0.03333 -0.00399 0.03125 -0.00642 0.04259 C -0.00729 0.04676 -0.00868 0.05023 -0.00955 0.05439 C -0.01094 0.06157 -0.01198 0.06944 -0.01354 0.07662 C -0.01476 0.08287 -0.01563 0.08611 -0.01667 0.09259 C -0.01684 0.09444 -0.01701 0.09652 -0.01736 0.09861 C -0.01788 0.10069 -0.0184 0.10254 -0.01892 0.10463 C -0.01962 0.11064 -0.02049 0.11574 -0.02101 0.12176 C -0.02118 0.12407 -0.02101 0.12685 -0.02153 0.12893 C -0.0224 0.13588 -0.02292 0.13449 -0.02413 0.14004 C -0.02465 0.14305 -0.02483 0.14606 -0.02535 0.14884 C -0.02639 0.15347 -0.02743 0.15764 -0.02847 0.16203 C -0.03021 0.17014 -0.02934 0.1662 -0.03108 0.17314 C -0.03212 0.18588 -0.0309 0.17245 -0.03299 0.18541 C -0.03438 0.19398 -0.03212 0.1868 -0.03472 0.19375 C -0.03559 0.20509 -0.0349 0.20092 -0.03646 0.2074 C -0.03663 0.20926 -0.03663 0.21157 -0.03681 0.21365 C -0.03715 0.21504 -0.03767 0.21666 -0.03767 0.21852 C -0.03819 0.22037 -0.03837 0.22245 -0.03872 0.22453 C -0.03906 0.22569 -0.03924 0.22685 -0.03958 0.22824 C -0.0401 0.23009 -0.04045 0.23194 -0.0408 0.23426 C -0.04184 0.23865 -0.04097 0.23842 -0.04184 0.24398 C -0.04201 0.24537 -0.04236 0.24629 -0.04271 0.24745 C -0.04288 0.24907 -0.0434 0.25092 -0.0434 0.25231 C -0.04392 0.25439 -0.0441 0.25648 -0.04444 0.25856 C -0.04479 0.26111 -0.04479 0.26504 -0.04531 0.26736 C -0.04549 0.26852 -0.04601 0.26967 -0.04618 0.27106 C -0.04705 0.28426 -0.04601 0.27037 -0.04757 0.28194 C -0.04757 0.2824 -0.04826 0.28935 -0.04844 0.29027 C -0.04878 0.29166 -0.04931 0.29189 -0.04983 0.29282 C -0.05017 0.29398 -0.05122 0.29907 -0.05208 0.3 C -0.05243 0.30069 -0.05278 0.30092 -0.0533 0.30139 C -0.05573 0.30833 -0.05347 0.30277 -0.05816 0.30879 C -0.05851 0.30926 -0.05903 0.31041 -0.05938 0.31111 C -0.06146 0.31342 -0.0625 0.31365 -0.06424 0.31481 C -0.06476 0.31551 -0.0651 0.31643 -0.0658 0.31713 C -0.06771 0.3199 -0.06788 0.31967 -0.07014 0.32083 C -0.07066 0.32152 -0.07118 0.32268 -0.07188 0.32338 C -0.07483 0.32639 -0.07344 0.32268 -0.07431 0.32592 L -0.07431 0.32639 " pathEditMode="relative" rAng="0" ptsTypes="AAAAAAAAAAAAAAAAAAAAAAAAAAAAAAAAAAAAAAAAAAAA">
                                      <p:cBhvr>
                                        <p:cTn id="8" dur="2000" fill="hold"/>
                                        <p:tgtEl>
                                          <p:spTgt spid="16"/>
                                        </p:tgtEl>
                                        <p:attrNameLst>
                                          <p:attrName>ppt_x</p:attrName>
                                          <p:attrName>ppt_y</p:attrName>
                                        </p:attrNameLst>
                                      </p:cBhvr>
                                      <p:rCtr x="-3715" y="16319"/>
                                    </p:animMotion>
                                  </p:childTnLst>
                                </p:cTn>
                              </p:par>
                              <p:par>
                                <p:cTn id="9" presetID="0" presetClass="path" presetSubtype="0" accel="50000" decel="50000" fill="hold" nodeType="withEffect">
                                  <p:stCondLst>
                                    <p:cond delay="0"/>
                                  </p:stCondLst>
                                  <p:childTnLst>
                                    <p:animMotion origin="layout" path="M -4.72222E-6 -1.48148E-6 L -4.72222E-6 0.00023 C -0.00069 0.00394 -0.00104 0.0081 -0.0019 0.01204 C -0.0026 0.01482 -0.00399 0.01759 -0.00468 0.02037 C -0.00954 0.03588 -0.00659 0.03079 -0.01579 0.05185 C -0.01909 0.05972 -0.02274 0.06713 -0.02586 0.07523 C -0.02725 0.0794 -0.02847 0.08357 -0.03038 0.0875 C -0.03177 0.09074 -0.0342 0.09259 -0.03593 0.0956 C -0.03697 0.09792 -0.03767 0.10046 -0.03854 0.10278 C -0.05225 0.13496 -0.03454 0.09283 -0.04513 0.11644 C -0.04652 0.11991 -0.04826 0.12338 -0.04965 0.12708 C -0.0519 0.13426 -0.05052 0.13125 -0.05329 0.13704 C -0.05364 0.1382 -0.05399 0.13982 -0.05416 0.14097 C -0.05451 0.14259 -0.05451 0.14468 -0.05503 0.14653 C -0.05538 0.14792 -0.05625 0.14931 -0.05694 0.1507 C -0.05885 0.16204 -0.05642 0.1507 -0.05954 0.16019 C -0.06354 0.17153 -0.05711 0.15671 -0.0625 0.16852 C -0.06423 0.18472 -0.06336 0.17408 -0.06336 0.20139 L -0.06336 0.20185 " pathEditMode="relative" rAng="0" ptsTypes="AAAAAAAAAAAAAAAAAAA">
                                      <p:cBhvr>
                                        <p:cTn id="10" dur="2000" fill="hold"/>
                                        <p:tgtEl>
                                          <p:spTgt spid="17"/>
                                        </p:tgtEl>
                                        <p:attrNameLst>
                                          <p:attrName>ppt_x</p:attrName>
                                          <p:attrName>ppt_y</p:attrName>
                                        </p:attrNameLst>
                                      </p:cBhvr>
                                      <p:rCtr x="-3177" y="10093"/>
                                    </p:animMotion>
                                  </p:childTnLst>
                                </p:cTn>
                              </p:par>
                              <p:par>
                                <p:cTn id="11" presetID="0" presetClass="path" presetSubtype="0" accel="50000" decel="50000" fill="hold" nodeType="withEffect">
                                  <p:stCondLst>
                                    <p:cond delay="0"/>
                                  </p:stCondLst>
                                  <p:childTnLst>
                                    <p:animMotion origin="layout" path="M 2.5E-6 -3.7037E-6 L 2.5E-6 0.00024 C 0.00069 0.0044 0.00156 0.0088 0.00225 0.0132 C 0.00278 0.01528 0.00295 0.01713 0.00364 0.01875 C 0.00434 0.02084 0.00555 0.02246 0.00625 0.02431 C 0.00937 0.03473 0.01128 0.04561 0.01493 0.05579 C 0.01597 0.05811 0.01701 0.06019 0.01753 0.0625 C 0.02448 0.0882 0.01528 0.06111 0.02396 0.08704 C 0.02725 0.09699 0.02673 0.09329 0.03142 0.10625 C 0.03628 0.11945 0.03437 0.11644 0.03784 0.12917 C 0.0434 0.14977 0.04236 0.1426 0.0467 0.16204 L 0.0493 0.17292 C 0.04965 0.1757 0.05 0.17848 0.05069 0.18125 C 0.05087 0.18287 0.05156 0.18473 0.05173 0.18658 C 0.05278 0.19121 0.05347 0.19561 0.05434 0.2 L 0.05573 0.20695 C 0.0559 0.21644 0.05625 0.22616 0.05694 0.23565 C 0.05712 0.23889 0.05764 0.2419 0.05833 0.24514 C 0.0585 0.24699 0.0592 0.24861 0.05955 0.2507 C 0.05972 0.25324 0.05955 0.25625 0.05955 0.2588 L 0.05955 0.25926 " pathEditMode="relative" rAng="0" ptsTypes="AAAAAAAAAAAAAAAAAAAAA">
                                      <p:cBhvr>
                                        <p:cTn id="12" dur="2000" fill="hold"/>
                                        <p:tgtEl>
                                          <p:spTgt spid="19"/>
                                        </p:tgtEl>
                                        <p:attrNameLst>
                                          <p:attrName>ppt_x</p:attrName>
                                          <p:attrName>ppt_y</p:attrName>
                                        </p:attrNameLst>
                                      </p:cBhvr>
                                      <p:rCtr x="2969" y="12963"/>
                                    </p:animMotion>
                                  </p:childTnLst>
                                </p:cTn>
                              </p:par>
                              <p:par>
                                <p:cTn id="13" presetID="0" presetClass="path" presetSubtype="0" accel="50000" decel="50000" fill="hold" nodeType="withEffect">
                                  <p:stCondLst>
                                    <p:cond delay="0"/>
                                  </p:stCondLst>
                                  <p:childTnLst>
                                    <p:animMotion origin="layout" path="M -3.05556E-6 -1.48148E-6 L -3.05556E-6 -1.48148E-6 C 0.00209 0.00764 0.00573 0.02199 0.00938 0.02986 C 0.01181 0.03403 0.01459 0.0375 0.01684 0.04167 C 0.01823 0.04375 0.01962 0.04607 0.02066 0.04815 C 0.02205 0.05232 0.02257 0.05718 0.02431 0.06111 C 0.025 0.06296 0.02604 0.06389 0.02674 0.06528 C 0.03004 0.0713 0.03386 0.07708 0.03664 0.08357 C 0.03993 0.09167 0.0441 0.09884 0.04653 0.10718 C 0.04879 0.11482 0.05226 0.12361 0.05365 0.13218 C 0.05469 0.13658 0.05556 0.14074 0.05643 0.14514 C 0.0566 0.14815 0.05677 0.15116 0.05747 0.1544 C 0.05799 0.15741 0.0592 0.16273 0.05973 0.16621 C 0.06025 0.16759 0.06077 0.16875 0.06111 0.17014 C 0.06216 0.17546 0.06337 0.18333 0.06354 0.18866 C 0.06424 0.19931 0.06407 0.21042 0.06476 0.2213 C 0.06511 0.22338 0.06598 0.22546 0.06632 0.22778 C 0.06632 0.23264 0.06632 0.2375 0.06632 0.24236 L 0.06632 0.24283 " pathEditMode="relative" rAng="0" ptsTypes="AAAAAAAAAAAAAAAAAAA">
                                      <p:cBhvr>
                                        <p:cTn id="14" dur="2000" fill="hold"/>
                                        <p:tgtEl>
                                          <p:spTgt spid="20"/>
                                        </p:tgtEl>
                                        <p:attrNameLst>
                                          <p:attrName>ppt_x</p:attrName>
                                          <p:attrName>ppt_y</p:attrName>
                                        </p:attrNameLst>
                                      </p:cBhvr>
                                      <p:rCtr x="3316" y="12130"/>
                                    </p:animMotion>
                                  </p:childTnLst>
                                </p:cTn>
                              </p:par>
                              <p:par>
                                <p:cTn id="15" presetID="0" presetClass="path" presetSubtype="0" accel="50000" decel="50000" fill="hold" nodeType="withEffect">
                                  <p:stCondLst>
                                    <p:cond delay="0"/>
                                  </p:stCondLst>
                                  <p:childTnLst>
                                    <p:animMotion origin="layout" path="M 2.5E-6 -3.7037E-6 L 2.5E-6 -3.7037E-6 C 0.00139 0.00301 0.00278 0.00672 0.00434 0.00973 C 0.01007 0.01922 0.00677 0.00695 0.01041 0.01991 C 0.01111 0.02199 0.01111 0.02431 0.01146 0.02616 C 0.01215 0.02871 0.01337 0.03102 0.01389 0.0338 C 0.01458 0.03611 0.01458 0.03889 0.0151 0.04144 C 0.01684 0.04977 0.01684 0.04885 0.01996 0.0551 C 0.02048 0.06111 0.021 0.06713 0.02222 0.07292 C 0.02309 0.07732 0.02934 0.09584 0.03177 0.10047 C 0.03229 0.10232 0.03333 0.10394 0.03403 0.10533 C 0.03576 0.11042 0.03698 0.11551 0.03871 0.12061 L 0.04114 0.12824 C 0.04201 0.13704 0.04219 0.14098 0.04323 0.14954 C 0.04375 0.15255 0.04392 0.15556 0.04462 0.15834 C 0.04531 0.16181 0.04635 0.16505 0.04687 0.16852 C 0.05 0.18473 0.04583 0.17014 0.05034 0.18473 C 0.05139 0.19121 0.0526 0.19908 0.05399 0.2051 L 0.05642 0.21505 C 0.05677 0.21667 0.05677 0.21852 0.05746 0.22014 C 0.05937 0.22431 0.06007 0.22477 0.06111 0.22894 C 0.06198 0.23241 0.06267 0.23565 0.06354 0.23889 C 0.06371 0.24028 0.06441 0.24144 0.06458 0.24283 C 0.06493 0.24445 0.06528 0.24607 0.0658 0.24769 C 0.06649 0.24954 0.06736 0.25116 0.06823 0.25278 C 0.06857 0.25533 0.06857 0.25811 0.06927 0.26019 C 0.06996 0.26204 0.07118 0.26343 0.0717 0.26528 C 0.07257 0.26875 0.07222 0.27223 0.07291 0.27547 C 0.07344 0.27824 0.07448 0.28056 0.07534 0.28311 C 0.07673 0.28843 0.07621 0.28565 0.0776 0.2919 C 0.07795 0.29723 0.07812 0.30278 0.07864 0.30834 C 0.07899 0.30973 0.07899 0.31111 0.08003 0.31204 C 0.08038 0.3125 0.08159 0.31204 0.08246 0.31204 L 0.08246 0.31227 " pathEditMode="relative" rAng="0" ptsTypes="AAAAAAAAAAAAAAAAAAAAAAAAAAAAAAAAAA">
                                      <p:cBhvr>
                                        <p:cTn id="16" dur="2000" fill="hold"/>
                                        <p:tgtEl>
                                          <p:spTgt spid="21"/>
                                        </p:tgtEl>
                                        <p:attrNameLst>
                                          <p:attrName>ppt_x</p:attrName>
                                          <p:attrName>ppt_y</p:attrName>
                                        </p:attrNameLst>
                                      </p:cBhvr>
                                      <p:rCtr x="4115" y="15602"/>
                                    </p:animMotion>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childTnLst>
                          </p:cTn>
                        </p:par>
                      </p:childTnLst>
                    </p:cTn>
                  </p:par>
                </p:childTnLst>
              </p:cTn>
              <p:nextCondLst>
                <p:cond evt="onClick" delay="0">
                  <p:tgtEl>
                    <p:spTgt spid="15"/>
                  </p:tgtEl>
                </p:cond>
              </p:nextCondLst>
            </p:seq>
          </p:childTnLst>
        </p:cTn>
      </p:par>
    </p:tnLst>
    <p:bldLst>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pPr algn="ctr"/>
            <a:r>
              <a:rPr lang="en-GB" sz="2800" dirty="0"/>
              <a:t>They have collected 2 peaches. </a:t>
            </a:r>
            <a:br>
              <a:rPr lang="en-GB" sz="2800" dirty="0"/>
            </a:br>
            <a:r>
              <a:rPr lang="en-GB" sz="2800" dirty="0"/>
              <a:t>They each want half. What is half of 2?</a:t>
            </a:r>
          </a:p>
        </p:txBody>
      </p:sp>
      <p:cxnSp>
        <p:nvCxnSpPr>
          <p:cNvPr id="11" name="Right Line"/>
          <p:cNvCxnSpPr>
            <a:cxnSpLocks/>
          </p:cNvCxnSpPr>
          <p:nvPr/>
        </p:nvCxnSpPr>
        <p:spPr>
          <a:xfrm>
            <a:off x="5784005" y="3117813"/>
            <a:ext cx="1328468" cy="2001329"/>
          </a:xfrm>
          <a:prstGeom prst="line">
            <a:avLst/>
          </a:prstGeom>
          <a:ln w="38100">
            <a:solidFill>
              <a:srgbClr val="85BC33"/>
            </a:solidFill>
          </a:ln>
        </p:spPr>
        <p:style>
          <a:lnRef idx="1">
            <a:schemeClr val="accent1"/>
          </a:lnRef>
          <a:fillRef idx="0">
            <a:schemeClr val="accent1"/>
          </a:fillRef>
          <a:effectRef idx="0">
            <a:schemeClr val="accent1"/>
          </a:effectRef>
          <a:fontRef idx="minor">
            <a:schemeClr val="tx1"/>
          </a:fontRef>
        </p:style>
      </p:cxnSp>
      <p:cxnSp>
        <p:nvCxnSpPr>
          <p:cNvPr id="10" name="Left Line"/>
          <p:cNvCxnSpPr/>
          <p:nvPr/>
        </p:nvCxnSpPr>
        <p:spPr>
          <a:xfrm flipH="1">
            <a:off x="2096219" y="2965413"/>
            <a:ext cx="1328468" cy="2001329"/>
          </a:xfrm>
          <a:prstGeom prst="line">
            <a:avLst/>
          </a:prstGeom>
          <a:ln w="38100">
            <a:solidFill>
              <a:srgbClr val="85BC33"/>
            </a:solidFill>
          </a:ln>
        </p:spPr>
        <p:style>
          <a:lnRef idx="1">
            <a:schemeClr val="accent1"/>
          </a:lnRef>
          <a:fillRef idx="0">
            <a:schemeClr val="accent1"/>
          </a:fillRef>
          <a:effectRef idx="0">
            <a:schemeClr val="accent1"/>
          </a:effectRef>
          <a:fontRef idx="minor">
            <a:schemeClr val="tx1"/>
          </a:fontRef>
        </p:style>
      </p:cxnSp>
      <p:sp>
        <p:nvSpPr>
          <p:cNvPr id="3" name="Large Box"/>
          <p:cNvSpPr/>
          <p:nvPr/>
        </p:nvSpPr>
        <p:spPr>
          <a:xfrm>
            <a:off x="2567266" y="2300223"/>
            <a:ext cx="4119670" cy="1406104"/>
          </a:xfrm>
          <a:prstGeom prst="roundRect">
            <a:avLst/>
          </a:prstGeom>
          <a:solidFill>
            <a:schemeClr val="bg1"/>
          </a:solidFill>
          <a:ln w="28575">
            <a:solidFill>
              <a:srgbClr val="85B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Left Lea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9800000">
            <a:off x="2219620" y="2095761"/>
            <a:ext cx="1097498" cy="787678"/>
          </a:xfrm>
          <a:prstGeom prst="rect">
            <a:avLst/>
          </a:prstGeom>
        </p:spPr>
      </p:pic>
      <p:pic>
        <p:nvPicPr>
          <p:cNvPr id="13" name="Right Lea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900000">
            <a:off x="5927106" y="2095763"/>
            <a:ext cx="1097498" cy="787678"/>
          </a:xfrm>
          <a:prstGeom prst="rect">
            <a:avLst/>
          </a:prstGeom>
        </p:spPr>
      </p:pic>
      <p:sp>
        <p:nvSpPr>
          <p:cNvPr id="4" name="Left Box"/>
          <p:cNvSpPr/>
          <p:nvPr/>
        </p:nvSpPr>
        <p:spPr>
          <a:xfrm>
            <a:off x="1355444" y="4044768"/>
            <a:ext cx="2776824" cy="1412815"/>
          </a:xfrm>
          <a:prstGeom prst="roundRect">
            <a:avLst/>
          </a:prstGeom>
          <a:solidFill>
            <a:schemeClr val="bg1"/>
          </a:solidFill>
          <a:ln w="28575">
            <a:solidFill>
              <a:srgbClr val="85B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Green Parr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346" y="3837187"/>
            <a:ext cx="2182484" cy="1721228"/>
          </a:xfrm>
          <a:prstGeom prst="rect">
            <a:avLst/>
          </a:prstGeom>
        </p:spPr>
      </p:pic>
      <p:sp>
        <p:nvSpPr>
          <p:cNvPr id="5" name="Right Box"/>
          <p:cNvSpPr/>
          <p:nvPr/>
        </p:nvSpPr>
        <p:spPr>
          <a:xfrm>
            <a:off x="4873043" y="4044769"/>
            <a:ext cx="2776823" cy="1412814"/>
          </a:xfrm>
          <a:prstGeom prst="roundRect">
            <a:avLst/>
          </a:prstGeom>
          <a:solidFill>
            <a:schemeClr val="bg1"/>
          </a:solidFill>
          <a:ln w="28575">
            <a:solidFill>
              <a:srgbClr val="85B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Blue Parro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3162" y="3837187"/>
            <a:ext cx="2401304" cy="1721228"/>
          </a:xfrm>
          <a:prstGeom prst="rect">
            <a:avLst/>
          </a:prstGeom>
        </p:spPr>
      </p:pic>
      <p:sp>
        <p:nvSpPr>
          <p:cNvPr id="15" name="Halfing Trigger"/>
          <p:cNvSpPr/>
          <p:nvPr/>
        </p:nvSpPr>
        <p:spPr>
          <a:xfrm>
            <a:off x="1332329" y="1583621"/>
            <a:ext cx="6469812" cy="356915"/>
          </a:xfrm>
          <a:prstGeom prst="roundRect">
            <a:avLst/>
          </a:prstGeom>
          <a:solidFill>
            <a:srgbClr val="F9B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Click here to halve the fruit!</a:t>
            </a:r>
          </a:p>
        </p:txBody>
      </p:sp>
      <p:sp>
        <p:nvSpPr>
          <p:cNvPr id="18" name="Question Text"/>
          <p:cNvSpPr/>
          <p:nvPr/>
        </p:nvSpPr>
        <p:spPr>
          <a:xfrm>
            <a:off x="1355444" y="5771010"/>
            <a:ext cx="6469812" cy="386874"/>
          </a:xfrm>
          <a:prstGeom prst="roundRect">
            <a:avLst/>
          </a:prstGeom>
          <a:solidFill>
            <a:srgbClr val="85B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ct val="0"/>
              </a:spcBef>
              <a:buFontTx/>
              <a:buNone/>
            </a:pPr>
            <a:r>
              <a:rPr lang="en-GB" altLang="en-US" dirty="0">
                <a:solidFill>
                  <a:schemeClr val="bg1"/>
                </a:solidFill>
              </a:rPr>
              <a:t>How many peaches does Penny get? How about Jenny?</a:t>
            </a: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54712" y="2430661"/>
            <a:ext cx="876917" cy="1091806"/>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53798" y="2449049"/>
            <a:ext cx="876917" cy="1091806"/>
          </a:xfrm>
          <a:prstGeom prst="rect">
            <a:avLst/>
          </a:prstGeom>
        </p:spPr>
      </p:pic>
    </p:spTree>
    <p:extLst>
      <p:ext uri="{BB962C8B-B14F-4D97-AF65-F5344CB8AC3E}">
        <p14:creationId xmlns:p14="http://schemas.microsoft.com/office/powerpoint/2010/main" val="220745119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573 0.01157 L 0.00573 0.01157 C 0.00244 0.0169 -0.00017 0.02315 -0.00381 0.02801 C -0.00677 0.03171 -0.00937 0.03588 -0.0125 0.03935 C -0.01441 0.04143 -0.01649 0.04352 -0.01822 0.04583 C -0.02829 0.05926 -0.01597 0.0456 -0.02586 0.05717 C -0.02725 0.05903 -0.02899 0.06041 -0.03055 0.06227 C -0.03194 0.06389 -0.03298 0.06574 -0.03437 0.06736 C -0.03559 0.06875 -0.03715 0.06967 -0.03819 0.07106 C -0.04062 0.07477 -0.04236 0.07916 -0.04479 0.08264 C -0.04583 0.08379 -0.04687 0.08495 -0.04774 0.08634 C -0.04878 0.08796 -0.04947 0.09004 -0.05052 0.09143 C -0.05642 0.1 -0.05781 0.1 -0.06197 0.1081 C -0.06302 0.10995 -0.06388 0.11227 -0.06493 0.11435 C -0.06579 0.1162 -0.06684 0.11759 -0.0677 0.11944 C -0.06979 0.12361 -0.07118 0.12824 -0.07343 0.13217 C -0.07534 0.13565 -0.07777 0.13866 -0.07916 0.14236 C -0.08003 0.14491 -0.0809 0.14745 -0.08194 0.15 C -0.08316 0.15231 -0.08472 0.15393 -0.08576 0.15625 C -0.08697 0.15879 -0.0875 0.16157 -0.08871 0.16389 C -0.0934 0.17453 -0.08975 0.16296 -0.09444 0.17546 C -0.09513 0.17731 -0.09548 0.17963 -0.09635 0.18171 C -0.09704 0.18356 -0.09826 0.18495 -0.09913 0.1868 C -0.10173 0.19213 -0.10069 0.19213 -0.10295 0.19815 C -0.10659 0.2081 -0.10347 0.19629 -0.1059 0.20578 C -0.10659 0.21227 -0.10746 0.22153 -0.10868 0.22754 C -0.1092 0.2294 -0.11336 0.2412 -0.11336 0.24398 L -0.11336 0.24791 L -0.11336 0.24791 " pathEditMode="relative" ptsTypes="AAAAAAAAAAAAAAAAAAAAAAAAAAAAA">
                                      <p:cBhvr>
                                        <p:cTn id="6" dur="2000" fill="hold"/>
                                        <p:tgtEl>
                                          <p:spTgt spid="9"/>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0.00937 0.00787 L -0.00937 0.00787 C -0.00694 0.0125 -0.00434 0.0169 -0.00191 0.02176 C -0.00086 0.02385 -0.00017 0.02616 0.00105 0.02801 C 0.00278 0.03125 0.00487 0.03403 0.00678 0.03704 C 0.00903 0.04074 0.01129 0.04445 0.01337 0.04838 C 0.02171 0.0632 0.02275 0.06852 0.03438 0.08403 C 0.03889 0.08982 0.04358 0.09537 0.04775 0.10186 C 0.05035 0.10556 0.05278 0.10949 0.05539 0.1132 C 0.05851 0.1176 0.06233 0.12084 0.06494 0.12593 C 0.06615 0.12848 0.06737 0.13102 0.06875 0.13357 C 0.06962 0.13519 0.07066 0.13681 0.07153 0.13866 C 0.07362 0.14283 0.07518 0.14723 0.07726 0.15139 L 0.07917 0.1551 C 0.08421 0.17477 0.07761 0.15024 0.08386 0.17037 C 0.0849 0.17338 0.08716 0.18403 0.08768 0.18681 C 0.0882 0.18889 0.08837 0.19098 0.08872 0.19329 C 0.08907 0.1963 0.08941 0.20139 0.09063 0.20463 C 0.09115 0.20602 0.09184 0.20718 0.09254 0.20834 C 0.09323 0.21135 0.0941 0.21436 0.09445 0.21737 C 0.0948 0.22107 0.09497 0.225 0.09532 0.22871 C 0.09688 0.2463 0.09636 0.23357 0.09636 0.25811 L 0.09636 0.25811 " pathEditMode="relative" ptsTypes="AAAAAAAAAAAAAAAAAAAAAAA">
                                      <p:cBhvr>
                                        <p:cTn id="8" dur="2000" fill="hold"/>
                                        <p:tgtEl>
                                          <p:spTgt spid="16"/>
                                        </p:tgtEl>
                                        <p:attrNameLst>
                                          <p:attrName>ppt_x</p:attrName>
                                          <p:attrName>ppt_y</p:attrName>
                                        </p:attrNameLst>
                                      </p:cBhvr>
                                    </p:animMotion>
                                  </p:childTnLst>
                                </p:cTn>
                              </p:par>
                              <p:par>
                                <p:cTn id="9" presetID="10"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childTnLst>
                    </p:cTn>
                  </p:par>
                </p:childTnLst>
              </p:cTn>
              <p:nextCondLst>
                <p:cond evt="onClick" delay="0">
                  <p:tgtEl>
                    <p:spTgt spid="15"/>
                  </p:tgtEl>
                </p:cond>
              </p:nextCondLst>
            </p:seq>
          </p:childTnLst>
        </p:cTn>
      </p:par>
    </p:tnLst>
    <p:bldLst>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pPr algn="ctr"/>
            <a:r>
              <a:rPr lang="en-GB" sz="2800" dirty="0"/>
              <a:t>They have collected </a:t>
            </a:r>
            <a:r>
              <a:rPr lang="en-GB" altLang="en-US" sz="2800" dirty="0">
                <a:latin typeface="Sassoon Infant Md" panose="02000603050000020003" pitchFamily="2" charset="0"/>
              </a:rPr>
              <a:t>8 bananas</a:t>
            </a:r>
            <a:r>
              <a:rPr lang="en-GB" sz="2800" dirty="0"/>
              <a:t>. </a:t>
            </a:r>
            <a:br>
              <a:rPr lang="en-GB" sz="2800" dirty="0"/>
            </a:br>
            <a:r>
              <a:rPr lang="en-GB" sz="2800" dirty="0"/>
              <a:t>How can we halve 8? </a:t>
            </a:r>
          </a:p>
        </p:txBody>
      </p:sp>
      <p:cxnSp>
        <p:nvCxnSpPr>
          <p:cNvPr id="11" name="Right Line"/>
          <p:cNvCxnSpPr>
            <a:cxnSpLocks/>
          </p:cNvCxnSpPr>
          <p:nvPr/>
        </p:nvCxnSpPr>
        <p:spPr>
          <a:xfrm>
            <a:off x="5784005" y="3117813"/>
            <a:ext cx="1328468" cy="2001329"/>
          </a:xfrm>
          <a:prstGeom prst="line">
            <a:avLst/>
          </a:prstGeom>
          <a:ln w="38100">
            <a:solidFill>
              <a:srgbClr val="85BC33"/>
            </a:solidFill>
          </a:ln>
        </p:spPr>
        <p:style>
          <a:lnRef idx="1">
            <a:schemeClr val="accent1"/>
          </a:lnRef>
          <a:fillRef idx="0">
            <a:schemeClr val="accent1"/>
          </a:fillRef>
          <a:effectRef idx="0">
            <a:schemeClr val="accent1"/>
          </a:effectRef>
          <a:fontRef idx="minor">
            <a:schemeClr val="tx1"/>
          </a:fontRef>
        </p:style>
      </p:cxnSp>
      <p:cxnSp>
        <p:nvCxnSpPr>
          <p:cNvPr id="10" name="Left Line"/>
          <p:cNvCxnSpPr/>
          <p:nvPr/>
        </p:nvCxnSpPr>
        <p:spPr>
          <a:xfrm flipH="1">
            <a:off x="2096219" y="2965413"/>
            <a:ext cx="1328468" cy="2001329"/>
          </a:xfrm>
          <a:prstGeom prst="line">
            <a:avLst/>
          </a:prstGeom>
          <a:ln w="38100">
            <a:solidFill>
              <a:srgbClr val="85BC33"/>
            </a:solidFill>
          </a:ln>
        </p:spPr>
        <p:style>
          <a:lnRef idx="1">
            <a:schemeClr val="accent1"/>
          </a:lnRef>
          <a:fillRef idx="0">
            <a:schemeClr val="accent1"/>
          </a:fillRef>
          <a:effectRef idx="0">
            <a:schemeClr val="accent1"/>
          </a:effectRef>
          <a:fontRef idx="minor">
            <a:schemeClr val="tx1"/>
          </a:fontRef>
        </p:style>
      </p:cxnSp>
      <p:sp>
        <p:nvSpPr>
          <p:cNvPr id="3" name="Large Box"/>
          <p:cNvSpPr/>
          <p:nvPr/>
        </p:nvSpPr>
        <p:spPr>
          <a:xfrm>
            <a:off x="2567266" y="2300223"/>
            <a:ext cx="4119670" cy="1406104"/>
          </a:xfrm>
          <a:prstGeom prst="roundRect">
            <a:avLst/>
          </a:prstGeom>
          <a:solidFill>
            <a:schemeClr val="bg1"/>
          </a:solidFill>
          <a:ln w="28575">
            <a:solidFill>
              <a:srgbClr val="85B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Left Lea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9800000">
            <a:off x="2219620" y="2095761"/>
            <a:ext cx="1097498" cy="787678"/>
          </a:xfrm>
          <a:prstGeom prst="rect">
            <a:avLst/>
          </a:prstGeom>
        </p:spPr>
      </p:pic>
      <p:pic>
        <p:nvPicPr>
          <p:cNvPr id="13" name="Right Lea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900000">
            <a:off x="5927106" y="2095763"/>
            <a:ext cx="1097498" cy="787678"/>
          </a:xfrm>
          <a:prstGeom prst="rect">
            <a:avLst/>
          </a:prstGeom>
        </p:spPr>
      </p:pic>
      <p:sp>
        <p:nvSpPr>
          <p:cNvPr id="4" name="Left Box"/>
          <p:cNvSpPr/>
          <p:nvPr/>
        </p:nvSpPr>
        <p:spPr>
          <a:xfrm>
            <a:off x="1404659" y="4044768"/>
            <a:ext cx="2776824" cy="1412815"/>
          </a:xfrm>
          <a:prstGeom prst="roundRect">
            <a:avLst/>
          </a:prstGeom>
          <a:solidFill>
            <a:schemeClr val="bg1"/>
          </a:solidFill>
          <a:ln w="28575">
            <a:solidFill>
              <a:srgbClr val="85B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Green Parr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346" y="3837187"/>
            <a:ext cx="2182484" cy="1721228"/>
          </a:xfrm>
          <a:prstGeom prst="rect">
            <a:avLst/>
          </a:prstGeom>
        </p:spPr>
      </p:pic>
      <p:sp>
        <p:nvSpPr>
          <p:cNvPr id="5" name="Right Box"/>
          <p:cNvSpPr/>
          <p:nvPr/>
        </p:nvSpPr>
        <p:spPr>
          <a:xfrm>
            <a:off x="4873043" y="4044769"/>
            <a:ext cx="2776823" cy="1412814"/>
          </a:xfrm>
          <a:prstGeom prst="roundRect">
            <a:avLst/>
          </a:prstGeom>
          <a:solidFill>
            <a:schemeClr val="bg1"/>
          </a:solidFill>
          <a:ln w="28575">
            <a:solidFill>
              <a:srgbClr val="85B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Blue Parro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3162" y="3837187"/>
            <a:ext cx="2401304" cy="1721228"/>
          </a:xfrm>
          <a:prstGeom prst="rect">
            <a:avLst/>
          </a:prstGeom>
        </p:spPr>
      </p:pic>
      <p:sp>
        <p:nvSpPr>
          <p:cNvPr id="15" name="Halfing Trigger"/>
          <p:cNvSpPr/>
          <p:nvPr/>
        </p:nvSpPr>
        <p:spPr>
          <a:xfrm>
            <a:off x="1332329" y="1557358"/>
            <a:ext cx="6469812" cy="356915"/>
          </a:xfrm>
          <a:prstGeom prst="roundRect">
            <a:avLst/>
          </a:prstGeom>
          <a:solidFill>
            <a:srgbClr val="F9B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Click here to halve the fruit!</a:t>
            </a:r>
          </a:p>
        </p:txBody>
      </p:sp>
      <p:sp>
        <p:nvSpPr>
          <p:cNvPr id="18" name="Question Text"/>
          <p:cNvSpPr/>
          <p:nvPr/>
        </p:nvSpPr>
        <p:spPr>
          <a:xfrm>
            <a:off x="1355444" y="5644767"/>
            <a:ext cx="6469812" cy="626291"/>
          </a:xfrm>
          <a:prstGeom prst="roundRect">
            <a:avLst/>
          </a:prstGeom>
          <a:solidFill>
            <a:srgbClr val="85B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ct val="0"/>
              </a:spcBef>
              <a:buFontTx/>
              <a:buNone/>
            </a:pPr>
            <a:r>
              <a:rPr lang="en-GB" altLang="en-US" dirty="0">
                <a:solidFill>
                  <a:schemeClr val="bg1"/>
                </a:solidFill>
              </a:rPr>
              <a:t>Do the parrots have the same number of bananas, </a:t>
            </a:r>
          </a:p>
          <a:p>
            <a:pPr algn="ctr">
              <a:lnSpc>
                <a:spcPct val="100000"/>
              </a:lnSpc>
              <a:spcBef>
                <a:spcPct val="0"/>
              </a:spcBef>
              <a:buFontTx/>
              <a:buNone/>
            </a:pPr>
            <a:r>
              <a:rPr lang="en-GB" altLang="en-US" dirty="0">
                <a:solidFill>
                  <a:schemeClr val="bg1"/>
                </a:solidFill>
              </a:rPr>
              <a:t>or a different number? </a:t>
            </a:r>
          </a:p>
        </p:txBody>
      </p:sp>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94438" y="2416577"/>
            <a:ext cx="652182" cy="461025"/>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17148" y="2416577"/>
            <a:ext cx="652182" cy="461025"/>
          </a:xfrm>
          <a:prstGeom prst="rect">
            <a:avLst/>
          </a:prstGeom>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46990" y="3015225"/>
            <a:ext cx="652182" cy="461025"/>
          </a:xfrm>
          <a:prstGeom prst="rect">
            <a:avLst/>
          </a:prstGeom>
        </p:spPr>
      </p:pic>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36656" y="2384012"/>
            <a:ext cx="652182" cy="461025"/>
          </a:xfrm>
          <a:prstGeom prst="rect">
            <a:avLst/>
          </a:prstGeom>
        </p:spPr>
      </p:pic>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67658" y="3015225"/>
            <a:ext cx="652182" cy="461025"/>
          </a:xfrm>
          <a:prstGeom prst="rect">
            <a:avLst/>
          </a:prstGeom>
        </p:spPr>
      </p:pic>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57324" y="3015225"/>
            <a:ext cx="652182" cy="461025"/>
          </a:xfrm>
          <a:prstGeom prst="rect">
            <a:avLst/>
          </a:prstGeom>
        </p:spPr>
      </p:pic>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36656" y="3015225"/>
            <a:ext cx="652182" cy="461025"/>
          </a:xfrm>
          <a:prstGeom prst="rect">
            <a:avLst/>
          </a:prstGeom>
        </p:spPr>
      </p:pic>
      <p:pic>
        <p:nvPicPr>
          <p:cNvPr id="25" name="Pictur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26322" y="3015225"/>
            <a:ext cx="652182" cy="461025"/>
          </a:xfrm>
          <a:prstGeom prst="rect">
            <a:avLst/>
          </a:prstGeom>
        </p:spPr>
      </p:pic>
    </p:spTree>
    <p:extLst>
      <p:ext uri="{BB962C8B-B14F-4D97-AF65-F5344CB8AC3E}">
        <p14:creationId xmlns:p14="http://schemas.microsoft.com/office/powerpoint/2010/main" val="173287379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0" presetClass="path" presetSubtype="0" accel="50000" decel="50000" fill="hold" nodeType="clickEffect">
                                  <p:stCondLst>
                                    <p:cond delay="0"/>
                                  </p:stCondLst>
                                  <p:childTnLst>
                                    <p:animMotion origin="layout" path="M 3.05556E-6 1.85185E-6 L 3.05556E-6 0.00023 C -0.00157 0.00486 -0.00243 0.00972 -0.004 0.01481 C -0.00608 0.02153 -0.00903 0.02778 -0.01077 0.03495 C -0.01684 0.05879 -0.01736 0.06921 -0.02136 0.0919 C -0.02257 0.09838 -0.02413 0.10463 -0.02518 0.11111 C -0.02587 0.11458 -0.02604 0.11852 -0.02674 0.12176 C -0.02726 0.1243 -0.02778 0.12639 -0.0283 0.1287 C -0.02882 0.13125 -0.02986 0.13704 -0.02986 0.13727 C -0.03021 0.14398 -0.03038 0.15162 -0.03125 0.15856 C -0.0316 0.16041 -0.0316 0.16227 -0.03195 0.16412 C -0.03229 0.16551 -0.03247 0.1669 -0.03282 0.16805 C -0.03455 0.18125 -0.03247 0.16829 -0.03438 0.18449 C -0.03473 0.1875 -0.03525 0.19074 -0.03594 0.19421 C -0.03611 0.19699 -0.03629 0.20023 -0.03646 0.20347 C -0.03681 0.20532 -0.03716 0.20694 -0.03733 0.20903 C -0.03768 0.2125 -0.03768 0.21597 -0.03802 0.21991 C -0.03854 0.22268 -0.03872 0.22546 -0.03959 0.22801 L -0.04254 0.23611 C -0.04288 0.23796 -0.04288 0.23981 -0.04341 0.24143 C -0.04375 0.24259 -0.04445 0.24305 -0.04497 0.24398 C -0.04549 0.2456 -0.04584 0.24699 -0.04653 0.24838 C -0.04775 0.25532 -0.04636 0.25 -0.04861 0.25509 C -0.04931 0.25625 -0.04966 0.25787 -0.05018 0.25926 C -0.05191 0.26319 -0.05261 0.26319 -0.05469 0.26597 C -0.05504 0.26736 -0.05486 0.26898 -0.05556 0.27014 C -0.05608 0.27106 -0.05712 0.2706 -0.05782 0.27129 C -0.05799 0.27153 -0.05834 0.27222 -0.05834 0.27268 L -0.05834 0.27338 " pathEditMode="relative" rAng="0" ptsTypes="AAAAAAAAAAAAAAAAAAAAAAAAAAAAA">
                                      <p:cBhvr>
                                        <p:cTn id="6" dur="2000" fill="hold"/>
                                        <p:tgtEl>
                                          <p:spTgt spid="22"/>
                                        </p:tgtEl>
                                        <p:attrNameLst>
                                          <p:attrName>ppt_x</p:attrName>
                                          <p:attrName>ppt_y</p:attrName>
                                        </p:attrNameLst>
                                      </p:cBhvr>
                                      <p:rCtr x="-2917" y="13657"/>
                                    </p:animMotion>
                                  </p:childTnLst>
                                </p:cTn>
                              </p:par>
                              <p:par>
                                <p:cTn id="7" presetID="0" presetClass="path" presetSubtype="0" accel="50000" decel="50000" fill="hold" nodeType="withEffect">
                                  <p:stCondLst>
                                    <p:cond delay="0"/>
                                  </p:stCondLst>
                                  <p:childTnLst>
                                    <p:animMotion origin="layout" path="M 4.72222E-6 1.85185E-6 L 4.72222E-6 1.85185E-6 C -0.00296 0.00278 -0.00504 0.00579 -0.00816 0.00856 C -0.0125 0.01273 -0.01823 0.01666 -0.02205 0.02083 C -0.03438 0.03518 -0.03542 0.04143 -0.04358 0.05509 C -0.04619 0.05903 -0.04931 0.06273 -0.05139 0.06666 C -0.05244 0.06875 -0.05296 0.07106 -0.05452 0.07315 C -0.05539 0.07454 -0.0566 0.07592 -0.05747 0.07708 C -0.05869 0.07893 -0.06059 0.08217 -0.06059 0.08241 C -0.06146 0.08634 -0.06181 0.09097 -0.06372 0.09514 C -0.06424 0.09629 -0.06459 0.09745 -0.06511 0.09838 C -0.0658 0.0993 -0.06632 0.10023 -0.06684 0.10092 C -0.07066 0.10879 -0.06615 0.10116 -0.0698 0.11065 C -0.07084 0.1125 -0.07205 0.11458 -0.07292 0.11643 C -0.07362 0.11829 -0.07379 0.12037 -0.07431 0.12222 C -0.075 0.12338 -0.07553 0.1243 -0.07605 0.12546 C -0.07674 0.12778 -0.07674 0.12986 -0.07744 0.13194 C -0.0783 0.13379 -0.07882 0.13541 -0.08039 0.13704 L -0.08698 0.14166 C -0.08733 0.14305 -0.08733 0.14398 -0.08855 0.14514 C -0.08907 0.1456 -0.09046 0.14606 -0.09132 0.14676 C -0.09271 0.14745 -0.09358 0.14838 -0.09462 0.14907 C -0.09705 0.15347 -0.09428 0.15 -0.09896 0.15324 C -0.10018 0.15393 -0.10105 0.15509 -0.10226 0.15579 C -0.10591 0.1581 -0.10695 0.1581 -0.11146 0.15972 C -0.11198 0.16088 -0.11181 0.16157 -0.1132 0.16227 C -0.11441 0.16273 -0.11632 0.1625 -0.11771 0.16296 C -0.11806 0.16319 -0.11858 0.16366 -0.11875 0.16389 L -0.11875 0.16435 " pathEditMode="relative" rAng="0" ptsTypes="AAAAAAAAAAAAAAAAAAAAAAAAAAAAA">
                                      <p:cBhvr>
                                        <p:cTn id="8" dur="2000" fill="hold"/>
                                        <p:tgtEl>
                                          <p:spTgt spid="23"/>
                                        </p:tgtEl>
                                        <p:attrNameLst>
                                          <p:attrName>ppt_x</p:attrName>
                                          <p:attrName>ppt_y</p:attrName>
                                        </p:attrNameLst>
                                      </p:cBhvr>
                                      <p:rCtr x="-5937" y="8218"/>
                                    </p:animMotion>
                                  </p:childTnLst>
                                </p:cTn>
                              </p:par>
                              <p:par>
                                <p:cTn id="9" presetID="0" presetClass="path" presetSubtype="0" accel="50000" decel="50000" fill="hold" nodeType="withEffect">
                                  <p:stCondLst>
                                    <p:cond delay="0"/>
                                  </p:stCondLst>
                                  <p:childTnLst>
                                    <p:animMotion origin="layout" path="M 0 1.85185E-6 L 0 0.00023 C -0.00295 0.00486 -0.00469 0.00972 -0.00781 0.01481 C -0.01181 0.02176 -0.01753 0.02778 -0.02118 0.03518 C -0.03299 0.05879 -0.0342 0.06921 -0.04219 0.09213 C -0.04462 0.09861 -0.0474 0.10463 -0.04965 0.11111 C -0.05069 0.11458 -0.05139 0.11852 -0.05278 0.12199 C -0.05365 0.1243 -0.05451 0.12662 -0.05556 0.1287 C -0.05677 0.13148 -0.05868 0.13704 -0.05868 0.13727 C -0.05955 0.14421 -0.0599 0.15162 -0.06163 0.15879 C -0.06233 0.16041 -0.0625 0.1625 -0.06319 0.16412 C -0.06354 0.16551 -0.06406 0.1669 -0.06476 0.16829 C -0.06823 0.18125 -0.06389 0.16852 -0.06753 0.18449 C -0.0684 0.18773 -0.06962 0.19097 -0.07066 0.19421 C -0.07118 0.19722 -0.07153 0.20046 -0.07205 0.2037 C -0.07257 0.20532 -0.07309 0.20717 -0.07378 0.20903 C -0.07413 0.2125 -0.07413 0.2162 -0.075 0.21991 C -0.07569 0.22268 -0.07639 0.22569 -0.07795 0.22824 L -0.08403 0.23611 C -0.08455 0.23796 -0.08455 0.24004 -0.08576 0.24143 C -0.08611 0.24282 -0.0875 0.24329 -0.08854 0.24421 C -0.08976 0.24583 -0.09062 0.24699 -0.09167 0.24838 C -0.0941 0.25532 -0.09132 0.25 -0.09583 0.25509 C -0.09705 0.25648 -0.09792 0.2581 -0.09896 0.25949 C -0.1026 0.26342 -0.10365 0.26342 -0.10781 0.26597 C -0.10851 0.26759 -0.10833 0.26898 -0.10955 0.27037 C -0.11076 0.27129 -0.1125 0.27083 -0.11389 0.27153 C -0.11441 0.27176 -0.11493 0.27245 -0.1151 0.27291 L -0.1151 0.27338 " pathEditMode="relative" rAng="0" ptsTypes="AAAAAAAAAAAAAAAAAAAAAAAAAAAAA">
                                      <p:cBhvr>
                                        <p:cTn id="10" dur="2000" fill="hold"/>
                                        <p:tgtEl>
                                          <p:spTgt spid="20"/>
                                        </p:tgtEl>
                                        <p:attrNameLst>
                                          <p:attrName>ppt_x</p:attrName>
                                          <p:attrName>ppt_y</p:attrName>
                                        </p:attrNameLst>
                                      </p:cBhvr>
                                      <p:rCtr x="-5764" y="13657"/>
                                    </p:animMotion>
                                  </p:childTnLst>
                                </p:cTn>
                              </p:par>
                              <p:par>
                                <p:cTn id="11" presetID="0" presetClass="path" presetSubtype="0" accel="50000" decel="50000" fill="hold" nodeType="withEffect">
                                  <p:stCondLst>
                                    <p:cond delay="0"/>
                                  </p:stCondLst>
                                  <p:childTnLst>
                                    <p:animMotion origin="layout" path="M -8.33333E-7 3.7037E-7 L -8.33333E-7 3.7037E-7 C -0.00052 0.0044 -0.00069 0.00903 -0.00104 0.01366 C -0.00174 0.02014 -0.00243 0.02593 -0.00295 0.03241 C -0.00451 0.05463 -0.00469 0.06412 -0.00573 0.08542 C -0.00608 0.09143 -0.00642 0.09699 -0.00677 0.10301 C -0.00694 0.10625 -0.00694 0.10995 -0.00712 0.11319 C -0.00729 0.11528 -0.00746 0.11736 -0.00746 0.11944 C -0.00764 0.12199 -0.00799 0.12685 -0.00799 0.12708 C -0.00799 0.13356 -0.00816 0.14051 -0.00833 0.14722 C -0.00833 0.14884 -0.00851 0.15069 -0.00851 0.15231 C -0.00868 0.15347 -0.00868 0.15486 -0.00868 0.15602 C -0.0092 0.16806 -0.00868 0.15625 -0.0092 0.17106 C -0.0092 0.17407 -0.00937 0.17708 -0.00955 0.18009 C -0.00955 0.18287 -0.00972 0.18588 -0.00972 0.18889 C -0.00972 0.19028 -0.00989 0.1919 -0.00989 0.19375 C -0.01007 0.19699 -0.01007 0.20046 -0.01007 0.20393 C -0.01024 0.20648 -0.01024 0.20926 -0.01059 0.21157 L -0.01128 0.21898 C -0.01146 0.22083 -0.01146 0.22245 -0.01163 0.22384 C -0.01163 0.225 -0.0118 0.22546 -0.01198 0.22639 C -0.01215 0.22778 -0.01215 0.22893 -0.01233 0.23032 C -0.01267 0.23681 -0.01233 0.23171 -0.01302 0.23657 C -0.01302 0.23773 -0.01319 0.23935 -0.01337 0.24051 C -0.01389 0.24421 -0.01389 0.24421 -0.01458 0.24676 C -0.01458 0.24815 -0.01458 0.24954 -0.01476 0.25069 C -0.01493 0.25162 -0.0151 0.25116 -0.01528 0.25185 C -0.01545 0.25208 -0.01545 0.25278 -0.01545 0.25324 L -0.01545 0.25347 " pathEditMode="relative" rAng="0" ptsTypes="AAAAAAAAAAAAAAAAAAAAAAAAAAAAA">
                                      <p:cBhvr>
                                        <p:cTn id="12" dur="2000" fill="hold"/>
                                        <p:tgtEl>
                                          <p:spTgt spid="16"/>
                                        </p:tgtEl>
                                        <p:attrNameLst>
                                          <p:attrName>ppt_x</p:attrName>
                                          <p:attrName>ppt_y</p:attrName>
                                        </p:attrNameLst>
                                      </p:cBhvr>
                                      <p:rCtr x="-781" y="12662"/>
                                    </p:animMotion>
                                  </p:childTnLst>
                                </p:cTn>
                              </p:par>
                              <p:par>
                                <p:cTn id="13" presetID="0" presetClass="path" presetSubtype="0" accel="50000" decel="50000" fill="hold" nodeType="withEffect">
                                  <p:stCondLst>
                                    <p:cond delay="0"/>
                                  </p:stCondLst>
                                  <p:childTnLst>
                                    <p:animMotion origin="layout" path="M -3.33333E-6 3.7037E-6 L -3.33333E-6 3.7037E-6 C 0.00139 0.00393 0.00295 0.00787 0.00452 0.01203 C 0.00521 0.01342 0.00521 0.01458 0.00591 0.01574 C 0.0066 0.01713 0.00764 0.01828 0.00834 0.01944 C 0.01007 0.02268 0.01094 0.02453 0.01181 0.02824 C 0.01233 0.02939 0.01337 0.03518 0.01424 0.03657 C 0.0158 0.03935 0.0191 0.04398 0.0191 0.04421 C 0.01962 0.04652 0.0198 0.04907 0.02049 0.05139 C 0.02084 0.05324 0.02223 0.05463 0.02292 0.05648 C 0.02379 0.05879 0.02448 0.06134 0.02535 0.06389 L 0.02639 0.06736 C 0.02691 0.06875 0.02726 0.0699 0.02778 0.07129 C 0.02813 0.07291 0.0283 0.0743 0.02882 0.07615 C 0.02934 0.07731 0.02969 0.07847 0.03021 0.07986 C 0.03351 0.09375 0.02865 0.07754 0.03368 0.09328 C 0.03473 0.10023 0.03525 0.10347 0.0375 0.11041 C 0.03837 0.11389 0.03993 0.11689 0.04098 0.12037 C 0.04358 0.13865 0.04028 0.1206 0.0448 0.13518 C 0.05105 0.15717 0.03993 0.12476 0.04827 0.14745 C 0.04861 0.14861 0.04914 0.15 0.04931 0.15115 C 0.05 0.15324 0.05 0.15532 0.0507 0.1574 C 0.05105 0.15879 0.05226 0.15995 0.05313 0.16088 C 0.0566 0.17523 0.05174 0.15764 0.0566 0.16944 C 0.0573 0.17106 0.05747 0.17291 0.05799 0.17453 C 0.05868 0.17685 0.05955 0.17939 0.06042 0.18194 C 0.06077 0.1831 0.06059 0.18472 0.06146 0.18564 L 0.06389 0.18819 C 0.06441 0.18981 0.06459 0.19143 0.06528 0.19305 C 0.06563 0.19444 0.06702 0.19537 0.06771 0.19676 C 0.06858 0.19814 0.06945 0.2 0.07014 0.20162 C 0.07292 0.20879 0.06893 0.20185 0.07361 0.20902 C 0.07761 0.22083 0.07136 0.20254 0.07743 0.21759 C 0.0816 0.22847 0.07761 0.22152 0.0823 0.2287 C 0.08507 0.23796 0.08108 0.22662 0.08577 0.23611 C 0.08646 0.23726 0.08646 0.23865 0.08716 0.23981 C 0.09098 0.24745 0.08959 0.24606 0.09445 0.24861 L 0.09445 0.24884 " pathEditMode="relative" rAng="0" ptsTypes="AAAAAAAAAAAAAAAAAAAAAAAAAAAAAAAAAAAAAA">
                                      <p:cBhvr>
                                        <p:cTn id="14" dur="2000" fill="hold"/>
                                        <p:tgtEl>
                                          <p:spTgt spid="19"/>
                                        </p:tgtEl>
                                        <p:attrNameLst>
                                          <p:attrName>ppt_x</p:attrName>
                                          <p:attrName>ppt_y</p:attrName>
                                        </p:attrNameLst>
                                      </p:cBhvr>
                                      <p:rCtr x="4722" y="12431"/>
                                    </p:animMotion>
                                  </p:childTnLst>
                                </p:cTn>
                              </p:par>
                              <p:par>
                                <p:cTn id="15" presetID="0" presetClass="path" presetSubtype="0" accel="50000" decel="50000" fill="hold" nodeType="withEffect">
                                  <p:stCondLst>
                                    <p:cond delay="0"/>
                                  </p:stCondLst>
                                  <p:childTnLst>
                                    <p:animMotion origin="layout" path="M -3.88889E-6 2.59259E-6 L -3.88889E-6 2.59259E-6 C 0.00191 0.00463 0.00452 0.00972 0.00643 0.01481 C 0.00747 0.01736 0.00799 0.0199 0.00868 0.02222 C 0.00973 0.025 0.01129 0.02731 0.01233 0.02986 C 0.01459 0.03588 0.01684 0.04143 0.0191 0.04745 L 0.0224 0.05625 C 0.02362 0.05926 0.025 0.0618 0.02587 0.06504 C 0.02639 0.06805 0.02709 0.07106 0.02796 0.07384 C 0.03907 0.10602 0.02414 0.05787 0.03368 0.08889 C 0.03455 0.0956 0.03421 0.10231 0.03594 0.10903 C 0.04254 0.13495 0.03455 0.10231 0.03924 0.12523 C 0.04011 0.12916 0.04254 0.13773 0.04375 0.14166 C 0.04462 0.14375 0.04514 0.14583 0.04601 0.14791 C 0.04723 0.15648 0.04757 0.16157 0.05174 0.1706 C 0.05243 0.17222 0.05313 0.17384 0.05382 0.17569 C 0.05452 0.17685 0.05487 0.17801 0.05504 0.17916 C 0.05539 0.18125 0.05521 0.18356 0.05608 0.18565 C 0.05695 0.18703 0.05834 0.18819 0.05955 0.18935 L 0.06181 0.19699 C 0.06233 0.19791 0.06268 0.1993 0.06285 0.20046 C 0.06337 0.20231 0.06355 0.20393 0.06407 0.20555 C 0.06684 0.21458 0.06563 0.20926 0.06858 0.21713 C 0.0691 0.21805 0.06927 0.21944 0.06962 0.2206 C 0.07032 0.22245 0.07136 0.22407 0.07188 0.22569 C 0.07344 0.2294 0.07257 0.23032 0.07535 0.23333 C 0.07622 0.23449 0.07761 0.23495 0.07865 0.23588 C 0.07917 0.23634 0.07952 0.2368 0.08004 0.23727 L 0.08004 0.2375 " pathEditMode="relative" rAng="0" ptsTypes="AAAAAAAAAAAAAAAAAAAAAAAAAAAAA">
                                      <p:cBhvr>
                                        <p:cTn id="16" dur="2000" fill="hold"/>
                                        <p:tgtEl>
                                          <p:spTgt spid="21"/>
                                        </p:tgtEl>
                                        <p:attrNameLst>
                                          <p:attrName>ppt_x</p:attrName>
                                          <p:attrName>ppt_y</p:attrName>
                                        </p:attrNameLst>
                                      </p:cBhvr>
                                      <p:rCtr x="3993" y="11875"/>
                                    </p:animMotion>
                                  </p:childTnLst>
                                </p:cTn>
                              </p:par>
                              <p:par>
                                <p:cTn id="17" presetID="0" presetClass="path" presetSubtype="0" accel="50000" decel="50000" fill="hold" nodeType="withEffect">
                                  <p:stCondLst>
                                    <p:cond delay="0"/>
                                  </p:stCondLst>
                                  <p:childTnLst>
                                    <p:animMotion origin="layout" path="M -0.0007 0.00069 L -0.0007 0.00092 C -0.00104 0.06991 -0.00122 0.13935 -0.00174 0.20879 C -0.00174 0.21273 -0.00243 0.21643 -0.00261 0.22037 C -0.00295 0.225 -0.00313 0.22963 -0.00365 0.23426 C -0.00452 0.24213 -0.00504 0.23379 -0.00556 0.24329 C -0.00573 0.24745 -0.00556 0.25162 -0.00556 0.25602 L -0.00556 0.25625 " pathEditMode="relative" rAng="0" ptsTypes="AAAAAAAA">
                                      <p:cBhvr>
                                        <p:cTn id="18" dur="2000" fill="hold"/>
                                        <p:tgtEl>
                                          <p:spTgt spid="24"/>
                                        </p:tgtEl>
                                        <p:attrNameLst>
                                          <p:attrName>ppt_x</p:attrName>
                                          <p:attrName>ppt_y</p:attrName>
                                        </p:attrNameLst>
                                      </p:cBhvr>
                                      <p:rCtr x="-260" y="12778"/>
                                    </p:animMotion>
                                  </p:childTnLst>
                                </p:cTn>
                              </p:par>
                              <p:par>
                                <p:cTn id="19" presetID="0" presetClass="path" presetSubtype="0" accel="50000" decel="50000" fill="hold" nodeType="withEffect">
                                  <p:stCondLst>
                                    <p:cond delay="0"/>
                                  </p:stCondLst>
                                  <p:childTnLst>
                                    <p:animMotion origin="layout" path="M 0.0158 1.85185E-6 L 0.0158 0.00023 C 0.01493 0.00324 0.01424 0.00694 0.01354 0.01111 C 0.01285 0.01366 0.01285 0.0162 0.01216 0.01875 C 0.01216 0.02129 0.01146 0.02384 0.01077 0.02639 C 0.01007 0.03217 0.00729 0.0537 0.00729 0.05926 C 0.00521 0.10416 0.00729 0.0868 0.00521 0.12245 C 0.00521 0.12546 0.00452 0.12754 0.00452 0.13009 C 0.00382 0.13449 0.00382 0.13866 0.00382 0.14305 C 0.00313 0.14653 0.00174 0.14954 0.00174 0.15301 C 0.00104 0.15602 0.00104 0.15903 0.00104 0.16204 C 0.00035 0.16458 0.00035 0.1669 -0.00034 0.16944 C -0.00034 0.17454 -0.00034 0.17986 -0.00104 0.18472 C -0.00104 0.18611 -0.00173 0.18727 -0.00173 0.18866 C -0.00243 0.1919 -0.00312 0.19537 -0.00382 0.19884 C -0.00521 0.21991 -0.00521 0.21597 -0.00382 0.24305 C -0.00382 0.24444 -0.00382 0.24606 -0.00312 0.24699 C -0.00173 0.24861 0.00035 0.24815 0.00174 0.24815 L 0.00174 0.24861 " pathEditMode="relative" rAng="0" ptsTypes="AAAAAAAAAAAAAAAAAAA">
                                      <p:cBhvr>
                                        <p:cTn id="20" dur="2000" fill="hold"/>
                                        <p:tgtEl>
                                          <p:spTgt spid="25"/>
                                        </p:tgtEl>
                                        <p:attrNameLst>
                                          <p:attrName>ppt_x</p:attrName>
                                          <p:attrName>ppt_y</p:attrName>
                                        </p:attrNameLst>
                                      </p:cBhvr>
                                      <p:rCtr x="-1059" y="12431"/>
                                    </p:animMotion>
                                  </p:childTnLst>
                                </p:cTn>
                              </p:par>
                              <p:par>
                                <p:cTn id="21" presetID="10"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childTnLst>
                    </p:cTn>
                  </p:par>
                </p:childTnLst>
              </p:cTn>
              <p:nextCondLst>
                <p:cond evt="onClick" delay="0">
                  <p:tgtEl>
                    <p:spTgt spid="15"/>
                  </p:tgtEl>
                </p:cond>
              </p:nextCondLst>
            </p:seq>
          </p:childTnLst>
        </p:cTn>
      </p:par>
    </p:tnLst>
    <p:bldLst>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pPr algn="ctr"/>
            <a:r>
              <a:rPr lang="en-GB" sz="1800" dirty="0"/>
              <a:t>Penny and Jenny have half each. They each have 5. They have decided to put them back into one whole group and give them to Sidney Snake.  How many oranges will Sidney get? </a:t>
            </a:r>
          </a:p>
        </p:txBody>
      </p:sp>
      <p:cxnSp>
        <p:nvCxnSpPr>
          <p:cNvPr id="11" name="Right Line"/>
          <p:cNvCxnSpPr>
            <a:cxnSpLocks/>
          </p:cNvCxnSpPr>
          <p:nvPr/>
        </p:nvCxnSpPr>
        <p:spPr>
          <a:xfrm>
            <a:off x="5784005" y="3117813"/>
            <a:ext cx="1328468" cy="2001329"/>
          </a:xfrm>
          <a:prstGeom prst="line">
            <a:avLst/>
          </a:prstGeom>
          <a:ln w="38100">
            <a:solidFill>
              <a:srgbClr val="85BC33"/>
            </a:solidFill>
          </a:ln>
        </p:spPr>
        <p:style>
          <a:lnRef idx="1">
            <a:schemeClr val="accent1"/>
          </a:lnRef>
          <a:fillRef idx="0">
            <a:schemeClr val="accent1"/>
          </a:fillRef>
          <a:effectRef idx="0">
            <a:schemeClr val="accent1"/>
          </a:effectRef>
          <a:fontRef idx="minor">
            <a:schemeClr val="tx1"/>
          </a:fontRef>
        </p:style>
      </p:cxnSp>
      <p:cxnSp>
        <p:nvCxnSpPr>
          <p:cNvPr id="10" name="Left Line"/>
          <p:cNvCxnSpPr/>
          <p:nvPr/>
        </p:nvCxnSpPr>
        <p:spPr>
          <a:xfrm flipH="1">
            <a:off x="2096219" y="2965413"/>
            <a:ext cx="1328468" cy="2001329"/>
          </a:xfrm>
          <a:prstGeom prst="line">
            <a:avLst/>
          </a:prstGeom>
          <a:ln w="38100">
            <a:solidFill>
              <a:srgbClr val="85BC33"/>
            </a:solidFill>
          </a:ln>
        </p:spPr>
        <p:style>
          <a:lnRef idx="1">
            <a:schemeClr val="accent1"/>
          </a:lnRef>
          <a:fillRef idx="0">
            <a:schemeClr val="accent1"/>
          </a:fillRef>
          <a:effectRef idx="0">
            <a:schemeClr val="accent1"/>
          </a:effectRef>
          <a:fontRef idx="minor">
            <a:schemeClr val="tx1"/>
          </a:fontRef>
        </p:style>
      </p:cxnSp>
      <p:sp>
        <p:nvSpPr>
          <p:cNvPr id="3" name="Large Box"/>
          <p:cNvSpPr/>
          <p:nvPr/>
        </p:nvSpPr>
        <p:spPr>
          <a:xfrm>
            <a:off x="2567266" y="2300223"/>
            <a:ext cx="4119670" cy="1406104"/>
          </a:xfrm>
          <a:prstGeom prst="roundRect">
            <a:avLst/>
          </a:prstGeom>
          <a:solidFill>
            <a:schemeClr val="bg1"/>
          </a:solidFill>
          <a:ln w="28575">
            <a:solidFill>
              <a:srgbClr val="85B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Left Lea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9800000">
            <a:off x="1752737" y="2095761"/>
            <a:ext cx="1097498" cy="787678"/>
          </a:xfrm>
          <a:prstGeom prst="rect">
            <a:avLst/>
          </a:prstGeom>
        </p:spPr>
      </p:pic>
      <p:pic>
        <p:nvPicPr>
          <p:cNvPr id="13" name="Right Lea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900000">
            <a:off x="6467886" y="2095763"/>
            <a:ext cx="1097498" cy="787678"/>
          </a:xfrm>
          <a:prstGeom prst="rect">
            <a:avLst/>
          </a:prstGeom>
        </p:spPr>
      </p:pic>
      <p:sp>
        <p:nvSpPr>
          <p:cNvPr id="4" name="Left Box"/>
          <p:cNvSpPr/>
          <p:nvPr/>
        </p:nvSpPr>
        <p:spPr>
          <a:xfrm>
            <a:off x="1355444" y="4044768"/>
            <a:ext cx="2776824" cy="1412815"/>
          </a:xfrm>
          <a:prstGeom prst="roundRect">
            <a:avLst/>
          </a:prstGeom>
          <a:solidFill>
            <a:schemeClr val="bg1"/>
          </a:solidFill>
          <a:ln w="28575">
            <a:solidFill>
              <a:srgbClr val="85B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Green Parr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346" y="3837187"/>
            <a:ext cx="2182484" cy="1721228"/>
          </a:xfrm>
          <a:prstGeom prst="rect">
            <a:avLst/>
          </a:prstGeom>
        </p:spPr>
      </p:pic>
      <p:sp>
        <p:nvSpPr>
          <p:cNvPr id="5" name="Right Box"/>
          <p:cNvSpPr/>
          <p:nvPr/>
        </p:nvSpPr>
        <p:spPr>
          <a:xfrm>
            <a:off x="4873043" y="4044769"/>
            <a:ext cx="2776823" cy="1412814"/>
          </a:xfrm>
          <a:prstGeom prst="roundRect">
            <a:avLst/>
          </a:prstGeom>
          <a:solidFill>
            <a:schemeClr val="bg1"/>
          </a:solidFill>
          <a:ln w="28575">
            <a:solidFill>
              <a:srgbClr val="85B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Blue Parro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3162" y="3837187"/>
            <a:ext cx="2401304" cy="1721228"/>
          </a:xfrm>
          <a:prstGeom prst="rect">
            <a:avLst/>
          </a:prstGeom>
        </p:spPr>
      </p:pic>
      <p:sp>
        <p:nvSpPr>
          <p:cNvPr id="15" name="Halfing Trigger"/>
          <p:cNvSpPr/>
          <p:nvPr/>
        </p:nvSpPr>
        <p:spPr>
          <a:xfrm>
            <a:off x="1332329" y="1557358"/>
            <a:ext cx="6469812" cy="356915"/>
          </a:xfrm>
          <a:prstGeom prst="roundRect">
            <a:avLst/>
          </a:prstGeom>
          <a:solidFill>
            <a:srgbClr val="F9B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Click here to move the fruit back to one ‘whole’ group. </a:t>
            </a:r>
          </a:p>
        </p:txBody>
      </p:sp>
      <p:sp>
        <p:nvSpPr>
          <p:cNvPr id="18" name="Question Text"/>
          <p:cNvSpPr/>
          <p:nvPr/>
        </p:nvSpPr>
        <p:spPr>
          <a:xfrm>
            <a:off x="1355444" y="5771010"/>
            <a:ext cx="6469812" cy="386874"/>
          </a:xfrm>
          <a:prstGeom prst="roundRect">
            <a:avLst/>
          </a:prstGeom>
          <a:solidFill>
            <a:srgbClr val="85B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ct val="0"/>
              </a:spcBef>
              <a:buFontTx/>
              <a:buNone/>
            </a:pPr>
            <a:r>
              <a:rPr lang="en-US" altLang="en-US" dirty="0">
                <a:solidFill>
                  <a:schemeClr val="bg1"/>
                </a:solidFill>
              </a:rPr>
              <a:t>When we put the two halves together, we get the ‘whole’. </a:t>
            </a: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1007" y="2468242"/>
            <a:ext cx="1655624" cy="1243931"/>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01486" y="4173231"/>
            <a:ext cx="473002" cy="485855"/>
          </a:xfrm>
          <a:prstGeom prst="rect">
            <a:avLst/>
          </a:prstGeom>
        </p:spPr>
      </p:pic>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77342" y="4173230"/>
            <a:ext cx="473002" cy="485855"/>
          </a:xfrm>
          <a:prstGeom prst="rect">
            <a:avLst/>
          </a:prstGeom>
        </p:spPr>
      </p:pic>
      <p:pic>
        <p:nvPicPr>
          <p:cNvPr id="20" name="Pictur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05553" y="4540012"/>
            <a:ext cx="473002" cy="485855"/>
          </a:xfrm>
          <a:prstGeom prst="rect">
            <a:avLst/>
          </a:prstGeom>
        </p:spPr>
      </p:pic>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71373" y="4866667"/>
            <a:ext cx="473002" cy="485855"/>
          </a:xfrm>
          <a:prstGeom prst="rect">
            <a:avLst/>
          </a:prstGeom>
        </p:spPr>
      </p:pic>
      <p:pic>
        <p:nvPicPr>
          <p:cNvPr id="22" name="Picture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04019" y="4866666"/>
            <a:ext cx="473002" cy="485855"/>
          </a:xfrm>
          <a:prstGeom prst="rect">
            <a:avLst/>
          </a:prstGeom>
        </p:spPr>
      </p:pic>
      <p:pic>
        <p:nvPicPr>
          <p:cNvPr id="23" name="Picture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74970" y="4151879"/>
            <a:ext cx="473002" cy="485855"/>
          </a:xfrm>
          <a:prstGeom prst="rect">
            <a:avLst/>
          </a:prstGeom>
        </p:spPr>
      </p:pic>
      <p:pic>
        <p:nvPicPr>
          <p:cNvPr id="24" name="Picture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50826" y="4151878"/>
            <a:ext cx="473002" cy="485855"/>
          </a:xfrm>
          <a:prstGeom prst="rect">
            <a:avLst/>
          </a:prstGeom>
        </p:spPr>
      </p:pic>
      <p:pic>
        <p:nvPicPr>
          <p:cNvPr id="25" name="Picture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79037" y="4518660"/>
            <a:ext cx="473002" cy="485855"/>
          </a:xfrm>
          <a:prstGeom prst="rect">
            <a:avLst/>
          </a:prstGeom>
        </p:spPr>
      </p:pic>
      <p:pic>
        <p:nvPicPr>
          <p:cNvPr id="26" name="Picture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44857" y="4845315"/>
            <a:ext cx="473002" cy="485855"/>
          </a:xfrm>
          <a:prstGeom prst="rect">
            <a:avLst/>
          </a:prstGeom>
        </p:spPr>
      </p:pic>
      <p:pic>
        <p:nvPicPr>
          <p:cNvPr id="27" name="Picture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77503" y="4845314"/>
            <a:ext cx="473002" cy="485855"/>
          </a:xfrm>
          <a:prstGeom prst="rect">
            <a:avLst/>
          </a:prstGeom>
        </p:spPr>
      </p:pic>
    </p:spTree>
    <p:extLst>
      <p:ext uri="{BB962C8B-B14F-4D97-AF65-F5344CB8AC3E}">
        <p14:creationId xmlns:p14="http://schemas.microsoft.com/office/powerpoint/2010/main" val="39498813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1458 0.01713 L -0.01458 0.01736 C -0.01441 0.0132 -0.01458 0.00926 -0.01371 0.00556 C -0.01267 0.00116 -0.01007 -0.00254 -0.00903 -0.00717 C -0.00503 -0.02268 -0.00937 -0.00717 -0.00417 -0.02106 C -0.00312 -0.02407 -0.00243 -0.02708 -0.00139 -0.02986 C -0.00017 -0.03264 0.00139 -0.03495 0.00243 -0.0375 C 0.00365 -0.04051 0.00434 -0.04351 0.00538 -0.04652 C 0.00712 -0.05162 0.0092 -0.05671 0.01111 -0.0618 C 0.01198 -0.06435 0.0132 -0.06666 0.01389 -0.06944 C 0.01458 -0.07152 0.01511 -0.07361 0.0158 -0.07569 C 0.01667 -0.07824 0.01771 -0.08078 0.01875 -0.08333 C 0.01979 -0.08634 0.02188 -0.09421 0.02257 -0.09722 C 0.02327 -0.10139 0.02361 -0.10578 0.02431 -0.10995 C 0.02587 -0.11759 0.025 -0.11342 0.02726 -0.12268 L 0.02813 -0.12639 C 0.03038 -0.1493 0.02795 -0.12777 0.03004 -0.14166 C 0.03177 -0.15301 0.03021 -0.14583 0.03195 -0.15324 C 0.03264 -0.16157 0.03351 -0.17014 0.03386 -0.17847 C 0.03438 -0.18611 0.03438 -0.19375 0.0349 -0.20139 C 0.0349 -0.20277 0.03559 -0.20393 0.03577 -0.20532 C 0.03629 -0.2074 0.03611 -0.20949 0.03681 -0.21157 C 0.03715 -0.21273 0.03802 -0.21319 0.03872 -0.21412 C 0.03906 -0.21527 0.03924 -0.21666 0.03958 -0.21782 C 0.0408 -0.22083 0.04254 -0.22338 0.04445 -0.22546 C 0.04566 -0.22685 0.04688 -0.22801 0.04827 -0.22939 C 0.04879 -0.23055 0.04931 -0.23194 0.05018 -0.2331 C 0.05104 -0.23449 0.05226 -0.23541 0.05295 -0.23703 C 0.05434 -0.24004 0.05504 -0.24606 0.0559 -0.24976 C 0.05608 -0.25092 0.05625 -0.25231 0.05677 -0.25347 C 0.05833 -0.25764 0.05764 -0.25717 0.05972 -0.25717 L 0.05972 -0.25694 " pathEditMode="relative" rAng="0" ptsTypes="AAAAAAAAAAAAAAAAAAAAAAAAAAAAAAAA">
                                      <p:cBhvr>
                                        <p:cTn id="6" dur="2000" fill="hold"/>
                                        <p:tgtEl>
                                          <p:spTgt spid="20"/>
                                        </p:tgtEl>
                                        <p:attrNameLst>
                                          <p:attrName>ppt_x</p:attrName>
                                          <p:attrName>ppt_y</p:attrName>
                                        </p:attrNameLst>
                                      </p:cBhvr>
                                      <p:rCtr x="3715" y="-13727"/>
                                    </p:animMotion>
                                  </p:childTnLst>
                                </p:cTn>
                              </p:par>
                              <p:par>
                                <p:cTn id="7" presetID="0" presetClass="path" presetSubtype="0" accel="50000" decel="50000" fill="hold" nodeType="withEffect">
                                  <p:stCondLst>
                                    <p:cond delay="0"/>
                                  </p:stCondLst>
                                  <p:childTnLst>
                                    <p:animMotion origin="layout" path="M -4.16667E-6 -1.48148E-6 L -4.16667E-6 0.00023 C -4.16667E-6 -0.0037 -4.16667E-6 -0.00741 0.0007 -0.01088 C 0.00157 -0.01504 0.00382 -0.01852 0.00487 -0.02292 C 0.00834 -0.0375 0.00452 -0.02292 0.00903 -0.03588 C 0.0099 -0.03866 0.01059 -0.04143 0.01146 -0.04421 C 0.0125 -0.04676 0.01389 -0.04884 0.01493 -0.05139 C 0.01598 -0.05417 0.0165 -0.05694 0.01754 -0.05972 C 0.01893 -0.06458 0.02084 -0.06921 0.02257 -0.07407 C 0.02327 -0.07639 0.02431 -0.0787 0.025 -0.08125 C 0.02553 -0.0831 0.02605 -0.08518 0.02657 -0.08704 C 0.02743 -0.08935 0.0283 -0.0919 0.02917 -0.09421 C 0.03004 -0.09699 0.03195 -0.1044 0.03264 -0.10717 C 0.03316 -0.11111 0.03351 -0.11528 0.03403 -0.11921 C 0.03542 -0.12639 0.03473 -0.12245 0.03664 -0.13102 L 0.0375 -0.13449 C 0.03941 -0.15602 0.03733 -0.13588 0.03907 -0.14884 C 0.04063 -0.15949 0.03924 -0.15278 0.0408 -0.15972 C 0.04132 -0.16759 0.04219 -0.17546 0.04254 -0.18333 C 0.04289 -0.19051 0.04289 -0.19768 0.04341 -0.20486 C 0.04341 -0.20602 0.04393 -0.20717 0.0441 -0.20856 C 0.04462 -0.21042 0.04445 -0.2125 0.04514 -0.21435 C 0.04532 -0.21551 0.04618 -0.21597 0.04671 -0.21667 C 0.04705 -0.21782 0.04723 -0.21921 0.04757 -0.22014 C 0.04862 -0.22292 0.05018 -0.22546 0.05174 -0.22731 C 0.05278 -0.2287 0.05382 -0.22986 0.05521 -0.23102 C 0.05556 -0.23217 0.05608 -0.23333 0.05678 -0.23449 C 0.05764 -0.23588 0.05868 -0.2368 0.05921 -0.23819 C 0.06042 -0.24097 0.06112 -0.24676 0.06181 -0.25023 C 0.06198 -0.25116 0.06216 -0.25254 0.06268 -0.2537 C 0.06389 -0.25741 0.06337 -0.25717 0.06528 -0.25717 L 0.06528 -0.25694 " pathEditMode="relative" rAng="0" ptsTypes="AAAAAAAAAAAAAAAAAAAAAAAAAAAAAAAA">
                                      <p:cBhvr>
                                        <p:cTn id="8" dur="2000" fill="hold"/>
                                        <p:tgtEl>
                                          <p:spTgt spid="16"/>
                                        </p:tgtEl>
                                        <p:attrNameLst>
                                          <p:attrName>ppt_x</p:attrName>
                                          <p:attrName>ppt_y</p:attrName>
                                        </p:attrNameLst>
                                      </p:cBhvr>
                                      <p:rCtr x="3264" y="-12847"/>
                                    </p:animMotion>
                                  </p:childTnLst>
                                </p:cTn>
                              </p:par>
                              <p:par>
                                <p:cTn id="9" presetID="0" presetClass="path" presetSubtype="0" accel="50000" decel="50000" fill="hold" nodeType="withEffect">
                                  <p:stCondLst>
                                    <p:cond delay="0"/>
                                  </p:stCondLst>
                                  <p:childTnLst>
                                    <p:animMotion origin="layout" path="M 4.44444E-6 1.11111E-6 L 4.44444E-6 0.00023 C 4.44444E-6 -0.00394 4.44444E-6 -0.00764 0.00052 -0.01111 C 0.00138 -0.01528 0.00347 -0.01898 0.00434 -0.02338 C 0.00746 -0.0382 0.00399 -0.02338 0.00798 -0.03658 C 0.00885 -0.03935 0.00937 -0.04236 0.01024 -0.04491 C 0.01111 -0.04769 0.0125 -0.04977 0.01319 -0.05232 C 0.01423 -0.05509 0.01475 -0.0581 0.01562 -0.06088 C 0.01684 -0.06574 0.01857 -0.0706 0.01996 -0.07546 C 0.02066 -0.07778 0.0217 -0.08009 0.02222 -0.08264 C 0.02274 -0.08472 0.02309 -0.08681 0.02361 -0.08866 C 0.0243 -0.0912 0.02517 -0.09352 0.02604 -0.09607 C 0.02673 -0.09884 0.02847 -0.10648 0.02899 -0.10926 C 0.02951 -0.1132 0.02986 -0.11736 0.03038 -0.1213 C 0.03159 -0.1287 0.0309 -0.12477 0.03263 -0.13357 L 0.03333 -0.13704 C 0.03507 -0.15903 0.03316 -0.13843 0.03489 -0.15162 C 0.03611 -0.1625 0.03489 -0.15556 0.03628 -0.16273 C 0.0368 -0.1706 0.0375 -0.17894 0.03784 -0.18681 C 0.03819 -0.19421 0.03819 -0.20139 0.03871 -0.2088 C 0.03871 -0.20995 0.03923 -0.21111 0.03923 -0.2125 C 0.03975 -0.21435 0.03958 -0.21644 0.0401 -0.21852 C 0.04045 -0.21945 0.04114 -0.21991 0.04166 -0.22083 C 0.04184 -0.22199 0.04201 -0.22338 0.04236 -0.22431 C 0.04322 -0.22732 0.04461 -0.22963 0.04618 -0.23171 C 0.04704 -0.2331 0.04809 -0.23403 0.04913 -0.23542 C 0.04947 -0.23658 0.05 -0.23796 0.05052 -0.23889 C 0.05121 -0.24028 0.05225 -0.2412 0.05277 -0.24283 C 0.05382 -0.2456 0.05434 -0.25139 0.05503 -0.25486 C 0.0552 -0.25602 0.05538 -0.25741 0.05572 -0.25833 C 0.05694 -0.26227 0.05642 -0.26204 0.05816 -0.26204 L 0.05816 -0.26181 " pathEditMode="relative" rAng="0" ptsTypes="AAAAAAAAAAAAAAAAAAAAAAAAAAAAAAAA">
                                      <p:cBhvr>
                                        <p:cTn id="10" dur="2000" fill="hold"/>
                                        <p:tgtEl>
                                          <p:spTgt spid="21"/>
                                        </p:tgtEl>
                                        <p:attrNameLst>
                                          <p:attrName>ppt_x</p:attrName>
                                          <p:attrName>ppt_y</p:attrName>
                                        </p:attrNameLst>
                                      </p:cBhvr>
                                      <p:rCtr x="2899" y="-13102"/>
                                    </p:animMotion>
                                  </p:childTnLst>
                                </p:cTn>
                              </p:par>
                              <p:par>
                                <p:cTn id="11" presetID="0" presetClass="path" presetSubtype="0" accel="50000" decel="50000" fill="hold" nodeType="withEffect">
                                  <p:stCondLst>
                                    <p:cond delay="0"/>
                                  </p:stCondLst>
                                  <p:childTnLst>
                                    <p:animMotion origin="layout" path="M 4.72222E-6 1.11111E-6 L 4.72222E-6 0.00023 C 4.72222E-6 -0.00394 4.72222E-6 -0.00764 0.00052 -0.01134 C 0.00138 -0.01551 0.00329 -0.01898 0.00416 -0.02338 C 0.00711 -0.03843 0.00381 -0.02338 0.00781 -0.03681 C 0.00868 -0.03982 0.0092 -0.04259 0.00989 -0.04537 C 0.01093 -0.04792 0.01197 -0.05023 0.01284 -0.05255 C 0.01371 -0.05556 0.01423 -0.05833 0.0151 -0.06134 C 0.01631 -0.0662 0.01805 -0.07107 0.01944 -0.07593 C 0.02013 -0.07847 0.021 -0.08056 0.02152 -0.08333 C 0.02204 -0.08542 0.02239 -0.08727 0.02291 -0.08935 C 0.02361 -0.09167 0.02447 -0.09421 0.02517 -0.09676 C 0.02604 -0.09954 0.0276 -0.10718 0.02812 -0.10995 C 0.02864 -0.11412 0.02899 -0.11829 0.02951 -0.12222 C 0.03055 -0.12963 0.03003 -0.1257 0.03177 -0.13449 L 0.03229 -0.13796 C 0.03402 -0.16019 0.03229 -0.13935 0.03385 -0.15278 C 0.03506 -0.16366 0.03385 -0.15671 0.03524 -0.16389 C 0.03576 -0.17199 0.03645 -0.18009 0.03663 -0.1882 C 0.03715 -0.19537 0.03715 -0.20278 0.0375 -0.21019 C 0.0375 -0.21158 0.03802 -0.2125 0.03819 -0.21389 C 0.03854 -0.21597 0.03836 -0.21806 0.03888 -0.21991 C 0.03923 -0.22107 0.03993 -0.22153 0.04045 -0.22245 C 0.04062 -0.22361 0.04079 -0.22477 0.04097 -0.22593 C 0.04201 -0.22894 0.04322 -0.23125 0.04479 -0.23333 C 0.04566 -0.23472 0.04652 -0.23565 0.04756 -0.23704 C 0.04809 -0.2382 0.04843 -0.23958 0.04913 -0.24074 C 0.04982 -0.2419 0.05069 -0.24283 0.05121 -0.24445 C 0.05225 -0.24722 0.05277 -0.25301 0.05347 -0.25671 C 0.05364 -0.25787 0.05364 -0.25903 0.05416 -0.26019 C 0.0552 -0.26412 0.05468 -0.26389 0.05642 -0.26389 L 0.05642 -0.26366 " pathEditMode="relative" rAng="0" ptsTypes="AAAAAAAAAAAAAAAAAAAAAAAAAAAAAAAA">
                                      <p:cBhvr>
                                        <p:cTn id="12" dur="2000" fill="hold"/>
                                        <p:tgtEl>
                                          <p:spTgt spid="22"/>
                                        </p:tgtEl>
                                        <p:attrNameLst>
                                          <p:attrName>ppt_x</p:attrName>
                                          <p:attrName>ppt_y</p:attrName>
                                        </p:attrNameLst>
                                      </p:cBhvr>
                                      <p:rCtr x="2812" y="-13194"/>
                                    </p:animMotion>
                                  </p:childTnLst>
                                </p:cTn>
                              </p:par>
                              <p:par>
                                <p:cTn id="13" presetID="0" presetClass="path" presetSubtype="0" accel="50000" decel="50000" fill="hold" nodeType="withEffect">
                                  <p:stCondLst>
                                    <p:cond delay="0"/>
                                  </p:stCondLst>
                                  <p:childTnLst>
                                    <p:animMotion origin="layout" path="M -3.88889E-6 -1.48148E-6 L -3.88889E-6 0.00023 C -3.88889E-6 -0.0037 -3.88889E-6 -0.00717 0.00052 -0.01042 C 0.00139 -0.01435 0.0033 -0.01759 0.00417 -0.02176 C 0.00712 -0.03565 0.00382 -0.02176 0.00782 -0.03426 C 0.00851 -0.0368 0.00903 -0.03958 0.0099 -0.04213 C 0.01077 -0.04444 0.01198 -0.04653 0.01268 -0.04884 C 0.01372 -0.05162 0.01424 -0.05417 0.01493 -0.05694 C 0.01632 -0.06134 0.01789 -0.06597 0.01927 -0.0706 C 0.01997 -0.07268 0.02084 -0.07477 0.02136 -0.07731 C 0.02188 -0.07917 0.0224 -0.08102 0.02292 -0.08287 C 0.02344 -0.08518 0.02431 -0.0875 0.025 -0.08981 C 0.02587 -0.09236 0.02743 -0.09954 0.02796 -0.10208 C 0.02848 -0.10579 0.02882 -0.10972 0.02934 -0.11342 C 0.03039 -0.12037 0.02987 -0.11667 0.03143 -0.12477 L 0.03212 -0.12824 C 0.03386 -0.14861 0.03195 -0.1294 0.03351 -0.14167 C 0.0349 -0.15185 0.03368 -0.14537 0.03507 -0.15208 C 0.03559 -0.15949 0.03629 -0.16713 0.03646 -0.17454 C 0.03681 -0.18148 0.03681 -0.18819 0.03733 -0.19514 C 0.03733 -0.19629 0.03785 -0.19722 0.03785 -0.19861 C 0.03837 -0.20046 0.0382 -0.20231 0.03872 -0.20417 C 0.03889 -0.20509 0.03959 -0.20555 0.04011 -0.20648 C 0.04046 -0.20741 0.04046 -0.20856 0.0408 -0.20972 C 0.04167 -0.2125 0.04306 -0.21458 0.04445 -0.21643 C 0.04532 -0.21782 0.04636 -0.21875 0.0474 -0.22014 C 0.04775 -0.22106 0.04809 -0.22222 0.04879 -0.22338 C 0.04948 -0.22454 0.05035 -0.22546 0.05087 -0.22685 C 0.05191 -0.22963 0.05243 -0.23495 0.05313 -0.23819 C 0.0533 -0.23935 0.0533 -0.24051 0.05382 -0.24143 C 0.05487 -0.24514 0.05434 -0.24491 0.05608 -0.24491 L 0.05608 -0.24467 " pathEditMode="relative" rAng="0" ptsTypes="AAAAAAAAAAAAAAAAAAAAAAAAAAAAAAAA">
                                      <p:cBhvr>
                                        <p:cTn id="14" dur="2000" fill="hold"/>
                                        <p:tgtEl>
                                          <p:spTgt spid="19"/>
                                        </p:tgtEl>
                                        <p:attrNameLst>
                                          <p:attrName>ppt_x</p:attrName>
                                          <p:attrName>ppt_y</p:attrName>
                                        </p:attrNameLst>
                                      </p:cBhvr>
                                      <p:rCtr x="2795" y="-12245"/>
                                    </p:animMotion>
                                  </p:childTnLst>
                                </p:cTn>
                              </p:par>
                              <p:par>
                                <p:cTn id="15" presetID="0" presetClass="path" presetSubtype="0" accel="50000" decel="50000" fill="hold" nodeType="withEffect">
                                  <p:stCondLst>
                                    <p:cond delay="0"/>
                                  </p:stCondLst>
                                  <p:childTnLst>
                                    <p:animMotion origin="layout" path="M -2.77778E-6 -7.40741E-7 L -2.77778E-6 0.00023 C -0.00017 -0.00417 -0.00017 -0.0081 -0.00052 -0.0118 C -0.00052 -0.01389 -0.00104 -0.01574 -0.00121 -0.01782 C -0.00173 -0.02315 -0.00173 -0.02917 -0.0026 -0.03426 C -0.00607 -0.05787 -0.00173 -0.02801 -0.00538 -0.05417 C -0.00764 -0.0706 -0.00573 -0.05648 -0.00798 -0.07153 C -0.00885 -0.07685 -0.00955 -0.08264 -0.01041 -0.08796 C -0.01302 -0.10255 -0.00989 -0.08426 -0.0125 -0.10093 C -0.01284 -0.10278 -0.01319 -0.10463 -0.01354 -0.10671 C -0.01389 -0.10903 -0.01441 -0.11134 -0.01458 -0.11366 C -0.01475 -0.11505 -0.01493 -0.1169 -0.01493 -0.11829 C -0.0151 -0.1206 -0.01527 -0.12338 -0.01562 -0.12546 C -0.01597 -0.12801 -0.01632 -0.13009 -0.01666 -0.13241 C -0.01788 -0.14143 -0.01684 -0.13542 -0.01805 -0.1419 L -0.01875 -0.15116 C -0.01892 -0.15278 -0.01875 -0.15463 -0.01909 -0.15602 L -0.01979 -0.15926 C -0.02083 -0.16898 -0.01927 -0.1537 -0.02083 -0.17338 C -0.021 -0.17569 -0.02135 -0.17801 -0.02152 -0.18055 C -0.0217 -0.18194 -0.0217 -0.18356 -0.02187 -0.18518 C -0.02239 -0.1919 -0.02187 -0.18542 -0.02291 -0.19213 C -0.02343 -0.1956 -0.02326 -0.19745 -0.02361 -0.20162 C -0.02378 -0.20301 -0.02413 -0.20463 -0.0243 -0.20625 C -0.02448 -0.20787 -0.02448 -0.20926 -0.02465 -0.21111 C -0.02482 -0.2125 -0.02517 -0.21389 -0.02534 -0.21551 C -0.02552 -0.21713 -0.02552 -0.21875 -0.02569 -0.22014 C -0.02639 -0.22847 -0.02621 -0.225 -0.02673 -0.23194 C -0.02708 -0.23958 -0.02673 -0.23588 -0.02777 -0.2412 C -0.02777 -0.2412 -0.0283 -0.24907 -0.02847 -0.2493 L -0.02864 -0.24838 L -0.02864 -0.24815 " pathEditMode="relative" rAng="0" ptsTypes="AAAAAAAAAAAAAAAAAAAAAAAAAAAAAAAA">
                                      <p:cBhvr>
                                        <p:cTn id="16" dur="2000" fill="hold"/>
                                        <p:tgtEl>
                                          <p:spTgt spid="23"/>
                                        </p:tgtEl>
                                        <p:attrNameLst>
                                          <p:attrName>ppt_x</p:attrName>
                                          <p:attrName>ppt_y</p:attrName>
                                        </p:attrNameLst>
                                      </p:cBhvr>
                                      <p:rCtr x="-1441" y="-12454"/>
                                    </p:animMotion>
                                  </p:childTnLst>
                                </p:cTn>
                              </p:par>
                              <p:par>
                                <p:cTn id="17" presetID="0" presetClass="path" presetSubtype="0" accel="50000" decel="50000" fill="hold" nodeType="withEffect">
                                  <p:stCondLst>
                                    <p:cond delay="0"/>
                                  </p:stCondLst>
                                  <p:childTnLst>
                                    <p:animMotion origin="layout" path="M -4.16667E-6 1.85185E-6 L -4.16667E-6 0.00023 C -0.00017 -0.00417 -0.00017 -0.0081 -0.00052 -0.01181 C -0.00052 -0.01389 -0.00104 -0.01574 -0.00121 -0.01783 C -0.00173 -0.02315 -0.00173 -0.02917 -0.0026 -0.03426 C -0.00607 -0.05787 -0.00173 -0.02801 -0.00538 -0.05417 C -0.00763 -0.0706 -0.00572 -0.05648 -0.00798 -0.07153 C -0.00885 -0.07685 -0.00954 -0.08264 -0.01041 -0.08796 C -0.01302 -0.10255 -0.00989 -0.08426 -0.0125 -0.10093 C -0.01284 -0.10278 -0.01319 -0.10463 -0.01354 -0.10671 C -0.01388 -0.10903 -0.01441 -0.11134 -0.01458 -0.11366 C -0.01475 -0.11505 -0.01493 -0.1169 -0.01493 -0.11829 C -0.0151 -0.1206 -0.01527 -0.12338 -0.01562 -0.12546 C -0.01597 -0.12801 -0.01632 -0.13009 -0.01666 -0.13241 C -0.01788 -0.14144 -0.01684 -0.13542 -0.01805 -0.1419 L -0.01875 -0.15116 C -0.01892 -0.15278 -0.01875 -0.15463 -0.01909 -0.15602 L -0.01979 -0.15926 C -0.02083 -0.16898 -0.01927 -0.15371 -0.02083 -0.17338 C -0.021 -0.1757 -0.02135 -0.17801 -0.02152 -0.18056 C -0.0217 -0.18195 -0.0217 -0.18357 -0.02187 -0.18519 C -0.02239 -0.1919 -0.02187 -0.18542 -0.02291 -0.19213 C -0.02343 -0.1956 -0.02326 -0.19746 -0.02361 -0.20162 C -0.02378 -0.20301 -0.02413 -0.20463 -0.0243 -0.20625 C -0.02447 -0.20787 -0.02447 -0.20926 -0.02465 -0.21111 C -0.02482 -0.2125 -0.02517 -0.21389 -0.02534 -0.21551 C -0.02552 -0.21713 -0.02552 -0.21875 -0.02569 -0.22014 C -0.02638 -0.22847 -0.02621 -0.225 -0.02673 -0.23195 C -0.02708 -0.23959 -0.02673 -0.23588 -0.02777 -0.24121 C -0.02777 -0.24121 -0.02829 -0.24908 -0.02847 -0.24931 L -0.02864 -0.24838 L -0.02864 -0.24815 " pathEditMode="relative" rAng="0" ptsTypes="AAAAAAAAAAAAAAAAAAAAAAAAAAAAAAAA">
                                      <p:cBhvr>
                                        <p:cTn id="18" dur="2000" fill="hold"/>
                                        <p:tgtEl>
                                          <p:spTgt spid="26"/>
                                        </p:tgtEl>
                                        <p:attrNameLst>
                                          <p:attrName>ppt_x</p:attrName>
                                          <p:attrName>ppt_y</p:attrName>
                                        </p:attrNameLst>
                                      </p:cBhvr>
                                      <p:rCtr x="-1441" y="-12454"/>
                                    </p:animMotion>
                                  </p:childTnLst>
                                </p:cTn>
                              </p:par>
                              <p:par>
                                <p:cTn id="19" presetID="0" presetClass="path" presetSubtype="0" accel="50000" decel="50000" fill="hold" nodeType="withEffect">
                                  <p:stCondLst>
                                    <p:cond delay="0"/>
                                  </p:stCondLst>
                                  <p:childTnLst>
                                    <p:animMotion origin="layout" path="M 1.11022E-16 -2.96296E-6 L 1.11022E-16 0.00023 C -0.00017 -0.00416 -0.00017 -0.0081 -0.00052 -0.0118 C -0.00052 -0.01389 -0.00104 -0.01574 -0.00122 -0.01782 C -0.00174 -0.02315 -0.00174 -0.02916 -0.0026 -0.03426 C -0.00608 -0.05787 -0.00174 -0.02801 -0.00538 -0.05416 C -0.00764 -0.0706 -0.00573 -0.05648 -0.00799 -0.07152 C -0.00885 -0.07685 -0.00955 -0.08264 -0.01042 -0.08796 C -0.01302 -0.10254 -0.0099 -0.08426 -0.0125 -0.10092 C -0.01285 -0.10277 -0.01319 -0.10463 -0.01354 -0.10671 C -0.01389 -0.10902 -0.01441 -0.11134 -0.01458 -0.11365 C -0.01476 -0.11504 -0.01493 -0.1169 -0.01493 -0.11828 C -0.0151 -0.1206 -0.01528 -0.12338 -0.01562 -0.12546 C -0.01597 -0.12801 -0.01632 -0.13009 -0.01667 -0.1324 C -0.01788 -0.14143 -0.01684 -0.13541 -0.01806 -0.1419 L -0.01875 -0.15115 C -0.01892 -0.15277 -0.01875 -0.15463 -0.0191 -0.15602 L -0.01979 -0.15926 C -0.02083 -0.16898 -0.01927 -0.1537 -0.02083 -0.17338 C -0.02101 -0.17569 -0.02135 -0.17801 -0.02153 -0.18055 C -0.0217 -0.18194 -0.0217 -0.18356 -0.02187 -0.18518 C -0.0224 -0.1919 -0.02187 -0.18541 -0.02292 -0.19213 C -0.02344 -0.1956 -0.02326 -0.19745 -0.02361 -0.20162 C -0.02378 -0.20301 -0.02413 -0.20463 -0.02431 -0.20625 C -0.02448 -0.20787 -0.02448 -0.20926 -0.02465 -0.21111 C -0.02483 -0.2125 -0.02517 -0.21389 -0.02535 -0.21551 C -0.02552 -0.21713 -0.02552 -0.21875 -0.02569 -0.22014 C -0.02639 -0.22847 -0.02622 -0.225 -0.02674 -0.23194 C -0.02708 -0.23958 -0.02674 -0.23588 -0.02778 -0.2412 C -0.02778 -0.2412 -0.0283 -0.24907 -0.02847 -0.2493 L -0.02865 -0.24838 L -0.02865 -0.24815 " pathEditMode="relative" rAng="0" ptsTypes="AAAAAAAAAAAAAAAAAAAAAAAAAAAAAAAA">
                                      <p:cBhvr>
                                        <p:cTn id="20" dur="2000" fill="hold"/>
                                        <p:tgtEl>
                                          <p:spTgt spid="25"/>
                                        </p:tgtEl>
                                        <p:attrNameLst>
                                          <p:attrName>ppt_x</p:attrName>
                                          <p:attrName>ppt_y</p:attrName>
                                        </p:attrNameLst>
                                      </p:cBhvr>
                                      <p:rCtr x="-1441" y="-12454"/>
                                    </p:animMotion>
                                  </p:childTnLst>
                                </p:cTn>
                              </p:par>
                              <p:par>
                                <p:cTn id="21" presetID="0" presetClass="path" presetSubtype="0" accel="50000" decel="50000" fill="hold" nodeType="withEffect">
                                  <p:stCondLst>
                                    <p:cond delay="0"/>
                                  </p:stCondLst>
                                  <p:childTnLst>
                                    <p:animMotion origin="layout" path="M -3.88889E-6 1.85185E-6 L -3.88889E-6 0.00023 C -0.00017 -0.00417 -0.00017 -0.0081 -0.00052 -0.01181 C -0.00052 -0.01389 -0.00104 -0.01574 -0.00121 -0.01783 C -0.00173 -0.02315 -0.00173 -0.02917 -0.0026 -0.03426 C -0.00607 -0.05787 -0.00173 -0.02801 -0.00538 -0.05417 C -0.00763 -0.0706 -0.00573 -0.05648 -0.00798 -0.07153 C -0.00885 -0.07685 -0.00954 -0.08264 -0.01041 -0.08796 C -0.01302 -0.10255 -0.00989 -0.08426 -0.0125 -0.10093 C -0.01284 -0.10278 -0.01319 -0.10463 -0.01354 -0.10671 C -0.01388 -0.10903 -0.01441 -0.11134 -0.01458 -0.11366 C -0.01475 -0.11505 -0.01493 -0.1169 -0.01493 -0.11829 C -0.0151 -0.1206 -0.01527 -0.12338 -0.01562 -0.12546 C -0.01597 -0.12801 -0.01632 -0.13009 -0.01666 -0.13241 C -0.01788 -0.14144 -0.01684 -0.13542 -0.01805 -0.1419 L -0.01875 -0.15116 C -0.01892 -0.15278 -0.01875 -0.15463 -0.01909 -0.15602 L -0.01979 -0.15926 C -0.02083 -0.16898 -0.01927 -0.15371 -0.02083 -0.17338 C -0.021 -0.1757 -0.02135 -0.17801 -0.02152 -0.18056 C -0.0217 -0.18195 -0.0217 -0.18357 -0.02187 -0.18519 C -0.02239 -0.1919 -0.02187 -0.18542 -0.02291 -0.19213 C -0.02343 -0.1956 -0.02326 -0.19746 -0.02361 -0.20162 C -0.02378 -0.20301 -0.02413 -0.20463 -0.0243 -0.20625 C -0.02448 -0.20787 -0.02448 -0.20926 -0.02465 -0.21111 C -0.02482 -0.2125 -0.02517 -0.21389 -0.02534 -0.21551 C -0.02552 -0.21713 -0.02552 -0.21875 -0.02569 -0.22014 C -0.02638 -0.22847 -0.02621 -0.225 -0.02673 -0.23195 C -0.02708 -0.23959 -0.02673 -0.23588 -0.02777 -0.24121 C -0.02777 -0.24121 -0.02829 -0.24908 -0.02847 -0.24931 L -0.02864 -0.24838 L -0.02864 -0.24815 " pathEditMode="relative" rAng="0" ptsTypes="AAAAAAAAAAAAAAAAAAAAAAAAAAAAAAAA">
                                      <p:cBhvr>
                                        <p:cTn id="22" dur="2000" fill="hold"/>
                                        <p:tgtEl>
                                          <p:spTgt spid="27"/>
                                        </p:tgtEl>
                                        <p:attrNameLst>
                                          <p:attrName>ppt_x</p:attrName>
                                          <p:attrName>ppt_y</p:attrName>
                                        </p:attrNameLst>
                                      </p:cBhvr>
                                      <p:rCtr x="-1441" y="-12454"/>
                                    </p:animMotion>
                                  </p:childTnLst>
                                </p:cTn>
                              </p:par>
                              <p:par>
                                <p:cTn id="23" presetID="0" presetClass="path" presetSubtype="0" accel="50000" decel="50000" fill="hold" nodeType="withEffect">
                                  <p:stCondLst>
                                    <p:cond delay="0"/>
                                  </p:stCondLst>
                                  <p:childTnLst>
                                    <p:animMotion origin="layout" path="M 3.88889E-6 -7.40741E-7 L 3.88889E-6 0.00023 C -0.00018 -0.00417 -0.00018 -0.0081 -0.00052 -0.0118 C -0.00052 -0.01389 -0.00105 -0.01574 -0.00122 -0.01782 C -0.00174 -0.02315 -0.00174 -0.02917 -0.00261 -0.03426 C -0.00608 -0.05787 -0.00174 -0.02801 -0.00539 -0.05417 C -0.00764 -0.0706 -0.00573 -0.05648 -0.00799 -0.07153 C -0.00886 -0.07685 -0.00955 -0.08264 -0.01042 -0.08796 C -0.01302 -0.10255 -0.0099 -0.08426 -0.0125 -0.10093 C -0.01285 -0.10278 -0.0132 -0.10463 -0.01355 -0.10671 C -0.01389 -0.10903 -0.01441 -0.11134 -0.01459 -0.11366 C -0.01476 -0.11505 -0.01493 -0.1169 -0.01493 -0.11829 C -0.01511 -0.1206 -0.01528 -0.12338 -0.01563 -0.12546 C -0.01598 -0.12801 -0.01632 -0.13009 -0.01667 -0.13241 C -0.01789 -0.14143 -0.01684 -0.13542 -0.01806 -0.1419 L -0.01875 -0.15116 C -0.01893 -0.15278 -0.01875 -0.15463 -0.0191 -0.15602 L -0.0198 -0.15926 C -0.02084 -0.16898 -0.01927 -0.1537 -0.02084 -0.17338 C -0.02101 -0.17569 -0.02136 -0.17801 -0.02153 -0.18055 C -0.02171 -0.18194 -0.02171 -0.18356 -0.02188 -0.18518 C -0.0224 -0.1919 -0.02188 -0.18542 -0.02292 -0.19213 C -0.02344 -0.1956 -0.02327 -0.19745 -0.02361 -0.20162 C -0.02379 -0.20301 -0.02414 -0.20463 -0.02431 -0.20625 C -0.02448 -0.20787 -0.02448 -0.20926 -0.02466 -0.21111 C -0.02483 -0.2125 -0.02518 -0.21389 -0.02535 -0.21551 C -0.02552 -0.21713 -0.02552 -0.21875 -0.0257 -0.22014 C -0.02639 -0.22847 -0.02622 -0.225 -0.02674 -0.23194 C -0.02709 -0.23958 -0.02674 -0.23588 -0.02778 -0.2412 C -0.02778 -0.2412 -0.0283 -0.24907 -0.02848 -0.2493 L -0.02865 -0.24838 L -0.02865 -0.24815 " pathEditMode="relative" rAng="0" ptsTypes="AAAAAAAAAAAAAAAAAAAAAAAAAAAAAAAA">
                                      <p:cBhvr>
                                        <p:cTn id="24" dur="2000" fill="hold"/>
                                        <p:tgtEl>
                                          <p:spTgt spid="24"/>
                                        </p:tgtEl>
                                        <p:attrNameLst>
                                          <p:attrName>ppt_x</p:attrName>
                                          <p:attrName>ppt_y</p:attrName>
                                        </p:attrNameLst>
                                      </p:cBhvr>
                                      <p:rCtr x="-1441" y="-12454"/>
                                    </p:animMotion>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childTnLst>
                          </p:cTn>
                        </p:par>
                      </p:childTnLst>
                    </p:cTn>
                  </p:par>
                </p:childTnLst>
              </p:cTn>
              <p:nextCondLst>
                <p:cond evt="onClick" delay="0">
                  <p:tgtEl>
                    <p:spTgt spid="15"/>
                  </p:tgtEl>
                </p:cond>
              </p:nextCondLst>
            </p:seq>
          </p:childTnLst>
        </p:cTn>
      </p:par>
    </p:tnLst>
    <p:bldLst>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A1786ED3-4A83-4E52-97FB-5BB8F2F68775}" vid="{F1370A2B-D63B-458B-B1CD-13966C42519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144</TotalTime>
  <Words>178</Words>
  <Application>Microsoft Office PowerPoint</Application>
  <PresentationFormat>On-screen Show (4:3)</PresentationFormat>
  <Paragraphs>18</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Sassoon Infant Md</vt:lpstr>
      <vt:lpstr>Calibri</vt:lpstr>
      <vt:lpstr>Twinkl</vt:lpstr>
      <vt:lpstr>Office Theme</vt:lpstr>
      <vt:lpstr>PowerPoint Presentation</vt:lpstr>
      <vt:lpstr>Penny and Jenny are good friends.  They collect fruit together.</vt:lpstr>
      <vt:lpstr>They have collected 4 apples.  How can they find half of 4? </vt:lpstr>
      <vt:lpstr>They have collected 6 pears.  Can we share 6 pears into two halves? </vt:lpstr>
      <vt:lpstr>They have collected 2 peaches.  They each want half. What is half of 2?</vt:lpstr>
      <vt:lpstr>They have collected 8 bananas.  How can we halve 8? </vt:lpstr>
      <vt:lpstr>Penny and Jenny have half each. They each have 5. They have decided to put them back into one whole group and give them to Sidney Snake.  How many oranges will Sidney get?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Sabine Drabble</dc:creator>
  <cp:lastModifiedBy>Kate Middleton</cp:lastModifiedBy>
  <cp:revision>9</cp:revision>
  <dcterms:created xsi:type="dcterms:W3CDTF">2019-07-29T08:32:39Z</dcterms:created>
  <dcterms:modified xsi:type="dcterms:W3CDTF">2020-07-05T19:10:00Z</dcterms:modified>
</cp:coreProperties>
</file>