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3"/>
  </p:notesMasterIdLst>
  <p:handoutMasterIdLst>
    <p:handoutMasterId r:id="rId24"/>
  </p:handoutMasterIdLst>
  <p:sldIdLst>
    <p:sldId id="268" r:id="rId2"/>
    <p:sldId id="269" r:id="rId3"/>
    <p:sldId id="270" r:id="rId4"/>
    <p:sldId id="287" r:id="rId5"/>
    <p:sldId id="271" r:id="rId6"/>
    <p:sldId id="272" r:id="rId7"/>
    <p:sldId id="273" r:id="rId8"/>
    <p:sldId id="274" r:id="rId9"/>
    <p:sldId id="275" r:id="rId10"/>
    <p:sldId id="276" r:id="rId11"/>
    <p:sldId id="277" r:id="rId12"/>
    <p:sldId id="278" r:id="rId13"/>
    <p:sldId id="279" r:id="rId14"/>
    <p:sldId id="280" r:id="rId15"/>
    <p:sldId id="281" r:id="rId16"/>
    <p:sldId id="282" r:id="rId17"/>
    <p:sldId id="283" r:id="rId18"/>
    <p:sldId id="284" r:id="rId19"/>
    <p:sldId id="285" r:id="rId20"/>
    <p:sldId id="286" r:id="rId21"/>
    <p:sldId id="267" r:id="rId22"/>
  </p:sldIdLst>
  <p:sldSz cx="9144000" cy="6858000" type="screen4x3"/>
  <p:notesSz cx="6858000" cy="9144000"/>
  <p:embeddedFontLst>
    <p:embeddedFont>
      <p:font typeface="Twinkl" panose="020B0604020202020204" charset="0"/>
      <p:regular r:id="rId25"/>
      <p:bold r:id="rId26"/>
    </p:embeddedFont>
    <p:embeddedFont>
      <p:font typeface="Calibri" panose="020F0502020204030204" pitchFamily="3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C9D6E"/>
    <a:srgbClr val="AAC6AB"/>
    <a:srgbClr val="18A0DB"/>
    <a:srgbClr val="DE1E5A"/>
    <a:srgbClr val="BC0105"/>
    <a:srgbClr val="4DB1E3"/>
    <a:srgbClr val="80C1EB"/>
    <a:srgbClr val="ACDDFC"/>
    <a:srgbClr val="FFFFFF"/>
    <a:srgbClr val="4AA1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14" d="100"/>
          <a:sy n="114" d="100"/>
        </p:scale>
        <p:origin x="1506" y="10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24/06/2019</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24/06/2019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16.png"/><Relationship Id="rId18" Type="http://schemas.openxmlformats.org/officeDocument/2006/relationships/slide" Target="slide15.xml"/><Relationship Id="rId26" Type="http://schemas.openxmlformats.org/officeDocument/2006/relationships/slide" Target="slide11.xml"/><Relationship Id="rId3" Type="http://schemas.openxmlformats.org/officeDocument/2006/relationships/image" Target="../media/image11.png"/><Relationship Id="rId21" Type="http://schemas.openxmlformats.org/officeDocument/2006/relationships/image" Target="../media/image20.png"/><Relationship Id="rId7" Type="http://schemas.openxmlformats.org/officeDocument/2006/relationships/image" Target="../media/image13.png"/><Relationship Id="rId12" Type="http://schemas.openxmlformats.org/officeDocument/2006/relationships/slide" Target="slide14.xml"/><Relationship Id="rId17" Type="http://schemas.openxmlformats.org/officeDocument/2006/relationships/image" Target="../media/image18.png"/><Relationship Id="rId25" Type="http://schemas.openxmlformats.org/officeDocument/2006/relationships/image" Target="../media/image22.png"/><Relationship Id="rId33" Type="http://schemas.openxmlformats.org/officeDocument/2006/relationships/image" Target="../media/image26.png"/><Relationship Id="rId2" Type="http://schemas.openxmlformats.org/officeDocument/2006/relationships/slide" Target="slide10.xml"/><Relationship Id="rId16" Type="http://schemas.openxmlformats.org/officeDocument/2006/relationships/slide" Target="slide16.xml"/><Relationship Id="rId20" Type="http://schemas.openxmlformats.org/officeDocument/2006/relationships/slide" Target="slide6.xml"/><Relationship Id="rId29"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slide" Target="slide12.xml"/><Relationship Id="rId11" Type="http://schemas.openxmlformats.org/officeDocument/2006/relationships/image" Target="../media/image15.png"/><Relationship Id="rId24" Type="http://schemas.openxmlformats.org/officeDocument/2006/relationships/slide" Target="slide20.xml"/><Relationship Id="rId32" Type="http://schemas.openxmlformats.org/officeDocument/2006/relationships/slide" Target="slide7.xml"/><Relationship Id="rId5" Type="http://schemas.openxmlformats.org/officeDocument/2006/relationships/image" Target="../media/image12.png"/><Relationship Id="rId15" Type="http://schemas.openxmlformats.org/officeDocument/2006/relationships/image" Target="../media/image17.png"/><Relationship Id="rId23" Type="http://schemas.openxmlformats.org/officeDocument/2006/relationships/image" Target="../media/image21.png"/><Relationship Id="rId28" Type="http://schemas.openxmlformats.org/officeDocument/2006/relationships/slide" Target="slide17.xml"/><Relationship Id="rId10" Type="http://schemas.openxmlformats.org/officeDocument/2006/relationships/slide" Target="slide19.xml"/><Relationship Id="rId19" Type="http://schemas.openxmlformats.org/officeDocument/2006/relationships/image" Target="../media/image19.png"/><Relationship Id="rId31" Type="http://schemas.openxmlformats.org/officeDocument/2006/relationships/image" Target="../media/image25.png"/><Relationship Id="rId4" Type="http://schemas.openxmlformats.org/officeDocument/2006/relationships/slide" Target="slide8.xml"/><Relationship Id="rId9" Type="http://schemas.openxmlformats.org/officeDocument/2006/relationships/image" Target="../media/image14.png"/><Relationship Id="rId14" Type="http://schemas.openxmlformats.org/officeDocument/2006/relationships/slide" Target="slide5.xml"/><Relationship Id="rId22" Type="http://schemas.openxmlformats.org/officeDocument/2006/relationships/slide" Target="slide13.xml"/><Relationship Id="rId27" Type="http://schemas.openxmlformats.org/officeDocument/2006/relationships/image" Target="../media/image23.png"/><Relationship Id="rId30" Type="http://schemas.openxmlformats.org/officeDocument/2006/relationships/slide" Target="slide9.xml"/></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9635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70145" y="4639111"/>
            <a:ext cx="4908533" cy="1294035"/>
          </a:xfrm>
          <a:prstGeom prst="rect">
            <a:avLst/>
          </a:prstGeom>
          <a:solidFill>
            <a:schemeClr val="bg1"/>
          </a:solidFill>
          <a:ln w="38100">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670146" y="2966799"/>
            <a:ext cx="4908533" cy="1580035"/>
          </a:xfrm>
          <a:prstGeom prst="rect">
            <a:avLst/>
          </a:prstGeom>
          <a:solidFill>
            <a:schemeClr val="bg1"/>
          </a:solidFill>
          <a:ln w="38100">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676796" y="1632592"/>
            <a:ext cx="4908533" cy="1270000"/>
          </a:xfrm>
          <a:prstGeom prst="rect">
            <a:avLst/>
          </a:prstGeom>
          <a:solidFill>
            <a:schemeClr val="bg1"/>
          </a:solidFill>
          <a:ln w="38100">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err="1"/>
              <a:t>Freyr</a:t>
            </a:r>
            <a:endParaRPr lang="en-GB" dirty="0"/>
          </a:p>
        </p:txBody>
      </p:sp>
      <p:sp>
        <p:nvSpPr>
          <p:cNvPr id="7" name="Rectangle 6"/>
          <p:cNvSpPr/>
          <p:nvPr/>
        </p:nvSpPr>
        <p:spPr>
          <a:xfrm>
            <a:off x="764164" y="1677440"/>
            <a:ext cx="4739014" cy="4247317"/>
          </a:xfrm>
          <a:prstGeom prst="rect">
            <a:avLst/>
          </a:prstGeom>
        </p:spPr>
        <p:txBody>
          <a:bodyPr wrap="square">
            <a:spAutoFit/>
          </a:bodyPr>
          <a:lstStyle/>
          <a:p>
            <a:r>
              <a:rPr lang="en-GB" dirty="0" err="1"/>
              <a:t>Freyr</a:t>
            </a:r>
            <a:r>
              <a:rPr lang="en-GB" dirty="0"/>
              <a:t>, or Frey, is the god of fertility and prosperity. He is the son of the god </a:t>
            </a:r>
            <a:r>
              <a:rPr lang="en-GB" dirty="0" err="1"/>
              <a:t>Njord</a:t>
            </a:r>
            <a:r>
              <a:rPr lang="en-GB" dirty="0"/>
              <a:t> and twin brother of the goddess Freya. He is part of the Vanir pantheon.</a:t>
            </a:r>
          </a:p>
          <a:p>
            <a:endParaRPr lang="en-GB" dirty="0"/>
          </a:p>
          <a:p>
            <a:r>
              <a:rPr lang="en-GB" dirty="0" err="1"/>
              <a:t>Freyr</a:t>
            </a:r>
            <a:r>
              <a:rPr lang="en-GB" dirty="0"/>
              <a:t> rules over the rain and shining of the sun and therefore is responsible for the growth of crops in the fields. Vikings would pray to </a:t>
            </a:r>
            <a:r>
              <a:rPr lang="en-GB" dirty="0" err="1"/>
              <a:t>Freyr</a:t>
            </a:r>
            <a:r>
              <a:rPr lang="en-GB" dirty="0"/>
              <a:t> in the hope of a strong crop growing each year. </a:t>
            </a:r>
          </a:p>
          <a:p>
            <a:endParaRPr lang="en-GB" dirty="0"/>
          </a:p>
          <a:p>
            <a:r>
              <a:rPr lang="en-GB" dirty="0" err="1"/>
              <a:t>Freyr</a:t>
            </a:r>
            <a:r>
              <a:rPr lang="en-GB" dirty="0"/>
              <a:t> rides the shining boar </a:t>
            </a:r>
            <a:r>
              <a:rPr lang="en-GB" dirty="0" err="1"/>
              <a:t>Gullinbursti</a:t>
            </a:r>
            <a:r>
              <a:rPr lang="en-GB" dirty="0"/>
              <a:t> and owns the magical ship </a:t>
            </a:r>
            <a:r>
              <a:rPr lang="en-GB" dirty="0" err="1"/>
              <a:t>Skidbladnir</a:t>
            </a:r>
            <a:r>
              <a:rPr lang="en-GB" dirty="0"/>
              <a:t>, which can fold down and be carried in a pouch when not being used.</a:t>
            </a: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2806" y="1565478"/>
            <a:ext cx="3256813" cy="4318651"/>
          </a:xfrm>
          <a:prstGeom prst="rect">
            <a:avLst/>
          </a:prstGeom>
        </p:spPr>
      </p:pic>
      <p:sp>
        <p:nvSpPr>
          <p:cNvPr id="14" name="Right Arrow 13">
            <a:hlinkClick r:id="rId3" action="ppaction://hlinksldjump"/>
          </p:cNvPr>
          <p:cNvSpPr/>
          <p:nvPr/>
        </p:nvSpPr>
        <p:spPr>
          <a:xfrm flipH="1">
            <a:off x="676796" y="787555"/>
            <a:ext cx="511743" cy="361506"/>
          </a:xfrm>
          <a:prstGeom prst="rightArrow">
            <a:avLst/>
          </a:prstGeom>
          <a:solidFill>
            <a:srgbClr val="6C9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40020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500"/>
                                        <p:tgtEl>
                                          <p:spTgt spid="7">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animEffect transition="in" filter="fade">
                                      <p:cBhvr>
                                        <p:cTn id="29" dur="500"/>
                                        <p:tgtEl>
                                          <p:spTgt spid="7">
                                            <p:txEl>
                                              <p:pRg st="4" end="4"/>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P spid="9" grpId="1" animBg="1"/>
      <p:bldP spid="8" grpId="0" animBg="1"/>
      <p:bldP spid="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70145" y="4225696"/>
            <a:ext cx="4891755" cy="1536604"/>
          </a:xfrm>
          <a:prstGeom prst="rect">
            <a:avLst/>
          </a:prstGeom>
          <a:solidFill>
            <a:schemeClr val="bg1"/>
          </a:solidFill>
          <a:ln w="38100">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678535" y="3112314"/>
            <a:ext cx="4891755" cy="998291"/>
          </a:xfrm>
          <a:prstGeom prst="rect">
            <a:avLst/>
          </a:prstGeom>
          <a:solidFill>
            <a:schemeClr val="bg1"/>
          </a:solidFill>
          <a:ln w="38100">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676796" y="1741648"/>
            <a:ext cx="4891755" cy="1291520"/>
          </a:xfrm>
          <a:prstGeom prst="rect">
            <a:avLst/>
          </a:prstGeom>
          <a:solidFill>
            <a:schemeClr val="bg1"/>
          </a:solidFill>
          <a:ln w="38100">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err="1"/>
              <a:t>Baldr</a:t>
            </a:r>
            <a:endParaRPr lang="en-GB" dirty="0"/>
          </a:p>
        </p:txBody>
      </p:sp>
      <p:sp>
        <p:nvSpPr>
          <p:cNvPr id="7" name="Rectangle 6"/>
          <p:cNvSpPr/>
          <p:nvPr/>
        </p:nvSpPr>
        <p:spPr>
          <a:xfrm>
            <a:off x="764164" y="1766815"/>
            <a:ext cx="4697069" cy="3970318"/>
          </a:xfrm>
          <a:prstGeom prst="rect">
            <a:avLst/>
          </a:prstGeom>
        </p:spPr>
        <p:txBody>
          <a:bodyPr wrap="square">
            <a:spAutoFit/>
          </a:bodyPr>
          <a:lstStyle/>
          <a:p>
            <a:r>
              <a:rPr lang="en-GB" dirty="0" err="1"/>
              <a:t>Baldr</a:t>
            </a:r>
            <a:r>
              <a:rPr lang="en-GB" dirty="0"/>
              <a:t>, or </a:t>
            </a:r>
            <a:r>
              <a:rPr lang="en-GB" dirty="0" err="1"/>
              <a:t>Baldr</a:t>
            </a:r>
            <a:r>
              <a:rPr lang="en-GB" dirty="0"/>
              <a:t>, is the god of light and purity. He is the son of Odin and Frigg and the brother of Thor and </a:t>
            </a:r>
            <a:r>
              <a:rPr lang="en-GB" dirty="0" err="1"/>
              <a:t>Hodr</a:t>
            </a:r>
            <a:r>
              <a:rPr lang="en-GB" dirty="0"/>
              <a:t>. He is part of the </a:t>
            </a:r>
            <a:r>
              <a:rPr lang="en-GB" dirty="0" err="1"/>
              <a:t>Æsir</a:t>
            </a:r>
            <a:r>
              <a:rPr lang="en-GB" dirty="0"/>
              <a:t> pantheon. </a:t>
            </a:r>
          </a:p>
          <a:p>
            <a:endParaRPr lang="en-GB" dirty="0"/>
          </a:p>
          <a:p>
            <a:r>
              <a:rPr lang="en-GB" dirty="0" err="1"/>
              <a:t>Baldr</a:t>
            </a:r>
            <a:r>
              <a:rPr lang="en-GB" dirty="0"/>
              <a:t> is said to be so bright that light shines from him and he is so beautiful that flowers bow to him. </a:t>
            </a:r>
          </a:p>
          <a:p>
            <a:endParaRPr lang="en-GB" dirty="0"/>
          </a:p>
          <a:p>
            <a:r>
              <a:rPr lang="en-GB" dirty="0"/>
              <a:t>In Norse tales, </a:t>
            </a:r>
            <a:r>
              <a:rPr lang="en-GB" dirty="0" err="1"/>
              <a:t>Baldr</a:t>
            </a:r>
            <a:r>
              <a:rPr lang="en-GB" dirty="0"/>
              <a:t> was unable to be hurt by anything in existence, except for mistletoe. The gods would amuse themselves by trying their weapons on </a:t>
            </a:r>
            <a:r>
              <a:rPr lang="en-GB" dirty="0" err="1"/>
              <a:t>Baldr</a:t>
            </a:r>
            <a:r>
              <a:rPr lang="en-GB" dirty="0"/>
              <a:t> and seeing them fail to hurt him.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9435" y="906009"/>
            <a:ext cx="3237838" cy="5691930"/>
          </a:xfrm>
          <a:prstGeom prst="rect">
            <a:avLst/>
          </a:prstGeom>
        </p:spPr>
      </p:pic>
      <p:sp>
        <p:nvSpPr>
          <p:cNvPr id="10" name="Right Arrow 9">
            <a:hlinkClick r:id="rId3" action="ppaction://hlinksldjump"/>
          </p:cNvPr>
          <p:cNvSpPr/>
          <p:nvPr/>
        </p:nvSpPr>
        <p:spPr>
          <a:xfrm flipH="1">
            <a:off x="676796" y="787555"/>
            <a:ext cx="511743" cy="361506"/>
          </a:xfrm>
          <a:prstGeom prst="rightArrow">
            <a:avLst/>
          </a:prstGeom>
          <a:solidFill>
            <a:srgbClr val="6C9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3430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500"/>
                                        <p:tgtEl>
                                          <p:spTgt spid="7">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animEffect transition="in" filter="fade">
                                      <p:cBhvr>
                                        <p:cTn id="29" dur="500"/>
                                        <p:tgtEl>
                                          <p:spTgt spid="7">
                                            <p:txEl>
                                              <p:pRg st="4" end="4"/>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P spid="9" grpId="1" animBg="1"/>
      <p:bldP spid="8" grpId="0" animBg="1"/>
      <p:bldP spid="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70145" y="4949504"/>
            <a:ext cx="4891755" cy="1022843"/>
          </a:xfrm>
          <a:prstGeom prst="rect">
            <a:avLst/>
          </a:prstGeom>
          <a:solidFill>
            <a:schemeClr val="bg1"/>
          </a:solidFill>
          <a:ln w="38100">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678535" y="3319908"/>
            <a:ext cx="4891755" cy="1545707"/>
          </a:xfrm>
          <a:prstGeom prst="rect">
            <a:avLst/>
          </a:prstGeom>
          <a:solidFill>
            <a:schemeClr val="bg1"/>
          </a:solidFill>
          <a:ln w="38100">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676796" y="1397699"/>
            <a:ext cx="4891755" cy="1838320"/>
          </a:xfrm>
          <a:prstGeom prst="rect">
            <a:avLst/>
          </a:prstGeom>
          <a:solidFill>
            <a:schemeClr val="bg1"/>
          </a:solidFill>
          <a:ln w="38100">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err="1"/>
              <a:t>Heimdall</a:t>
            </a:r>
            <a:endParaRPr lang="en-GB" dirty="0"/>
          </a:p>
        </p:txBody>
      </p:sp>
      <p:sp>
        <p:nvSpPr>
          <p:cNvPr id="7" name="Rectangle 6"/>
          <p:cNvSpPr/>
          <p:nvPr/>
        </p:nvSpPr>
        <p:spPr>
          <a:xfrm>
            <a:off x="764164" y="1422866"/>
            <a:ext cx="4797736" cy="4524315"/>
          </a:xfrm>
          <a:prstGeom prst="rect">
            <a:avLst/>
          </a:prstGeom>
        </p:spPr>
        <p:txBody>
          <a:bodyPr wrap="square">
            <a:spAutoFit/>
          </a:bodyPr>
          <a:lstStyle/>
          <a:p>
            <a:r>
              <a:rPr lang="en-GB" dirty="0" err="1"/>
              <a:t>Heimdall</a:t>
            </a:r>
            <a:r>
              <a:rPr lang="en-GB" dirty="0"/>
              <a:t> is the guardian of the gods. He watches over the </a:t>
            </a:r>
            <a:r>
              <a:rPr lang="en-GB" dirty="0" err="1"/>
              <a:t>Bifrost</a:t>
            </a:r>
            <a:r>
              <a:rPr lang="en-GB" dirty="0"/>
              <a:t> – the rainbow bridge which leads to </a:t>
            </a:r>
            <a:r>
              <a:rPr lang="en-GB" dirty="0" err="1"/>
              <a:t>Asgard</a:t>
            </a:r>
            <a:r>
              <a:rPr lang="en-GB" dirty="0"/>
              <a:t>. He lives in a fortress which sits at the top of the </a:t>
            </a:r>
            <a:r>
              <a:rPr lang="en-GB" dirty="0" err="1"/>
              <a:t>Bifrost</a:t>
            </a:r>
            <a:r>
              <a:rPr lang="en-GB" dirty="0"/>
              <a:t> where he keeps watch. He is the son of Odin and part of the </a:t>
            </a:r>
            <a:r>
              <a:rPr lang="en-GB" dirty="0" err="1"/>
              <a:t>Æsir</a:t>
            </a:r>
            <a:r>
              <a:rPr lang="en-GB" dirty="0"/>
              <a:t> pantheon. </a:t>
            </a:r>
          </a:p>
          <a:p>
            <a:endParaRPr lang="en-GB" dirty="0"/>
          </a:p>
          <a:p>
            <a:r>
              <a:rPr lang="en-GB" dirty="0" err="1"/>
              <a:t>Heimdall</a:t>
            </a:r>
            <a:r>
              <a:rPr lang="en-GB" dirty="0"/>
              <a:t> has incredibly strong hearing and vision. He keeps watch for approaching enemies and uses his mighty horn, Gjallarhorn, to summon the other gods from across all nine worlds to battle if needed.</a:t>
            </a:r>
          </a:p>
          <a:p>
            <a:endParaRPr lang="en-GB" dirty="0"/>
          </a:p>
          <a:p>
            <a:r>
              <a:rPr lang="en-GB" dirty="0"/>
              <a:t>In tales, </a:t>
            </a:r>
            <a:r>
              <a:rPr lang="en-GB" dirty="0" err="1"/>
              <a:t>Heimdall</a:t>
            </a:r>
            <a:r>
              <a:rPr lang="en-GB" dirty="0"/>
              <a:t> is believed to have used </a:t>
            </a:r>
            <a:br>
              <a:rPr lang="en-GB" dirty="0"/>
            </a:br>
            <a:r>
              <a:rPr lang="en-GB" dirty="0"/>
              <a:t>his horn to sound an incoming invasion to </a:t>
            </a:r>
            <a:r>
              <a:rPr lang="en-GB" dirty="0" err="1"/>
              <a:t>Asgard</a:t>
            </a:r>
            <a:r>
              <a:rPr lang="en-GB" dirty="0"/>
              <a:t> at the beginning of </a:t>
            </a:r>
            <a:r>
              <a:rPr lang="en-GB" dirty="0" err="1"/>
              <a:t>Ragnarök</a:t>
            </a:r>
            <a:r>
              <a:rPr lang="en-GB" dirty="0"/>
              <a:t>.</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88930" y="1498368"/>
            <a:ext cx="4146013" cy="4994711"/>
          </a:xfrm>
          <a:prstGeom prst="rect">
            <a:avLst/>
          </a:prstGeom>
        </p:spPr>
      </p:pic>
      <p:sp>
        <p:nvSpPr>
          <p:cNvPr id="11" name="Right Arrow 10">
            <a:hlinkClick r:id="rId3" action="ppaction://hlinksldjump"/>
          </p:cNvPr>
          <p:cNvSpPr/>
          <p:nvPr/>
        </p:nvSpPr>
        <p:spPr>
          <a:xfrm flipH="1">
            <a:off x="676796" y="787555"/>
            <a:ext cx="511743" cy="361506"/>
          </a:xfrm>
          <a:prstGeom prst="rightArrow">
            <a:avLst/>
          </a:prstGeom>
          <a:solidFill>
            <a:srgbClr val="6C9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4455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500"/>
                                        <p:tgtEl>
                                          <p:spTgt spid="7">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animEffect transition="in" filter="fade">
                                      <p:cBhvr>
                                        <p:cTn id="29" dur="500"/>
                                        <p:tgtEl>
                                          <p:spTgt spid="7">
                                            <p:txEl>
                                              <p:pRg st="4" end="4"/>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P spid="9" grpId="1" animBg="1"/>
      <p:bldP spid="8" grpId="0" animBg="1"/>
      <p:bldP spid="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70145" y="3756504"/>
            <a:ext cx="5203886" cy="1583647"/>
          </a:xfrm>
          <a:prstGeom prst="rect">
            <a:avLst/>
          </a:prstGeom>
          <a:solidFill>
            <a:schemeClr val="bg1"/>
          </a:solidFill>
          <a:ln w="38100">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678535" y="2670304"/>
            <a:ext cx="5203886" cy="1035094"/>
          </a:xfrm>
          <a:prstGeom prst="rect">
            <a:avLst/>
          </a:prstGeom>
          <a:solidFill>
            <a:schemeClr val="bg1"/>
          </a:solidFill>
          <a:ln w="38100">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676796" y="1596498"/>
            <a:ext cx="5203886" cy="1019473"/>
          </a:xfrm>
          <a:prstGeom prst="rect">
            <a:avLst/>
          </a:prstGeom>
          <a:solidFill>
            <a:schemeClr val="bg1"/>
          </a:solidFill>
          <a:ln w="38100">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err="1"/>
              <a:t>Týr</a:t>
            </a:r>
            <a:endParaRPr lang="en-GB" dirty="0"/>
          </a:p>
        </p:txBody>
      </p:sp>
      <p:sp>
        <p:nvSpPr>
          <p:cNvPr id="7" name="Rectangle 6"/>
          <p:cNvSpPr/>
          <p:nvPr/>
        </p:nvSpPr>
        <p:spPr>
          <a:xfrm>
            <a:off x="764163" y="1621665"/>
            <a:ext cx="5116519" cy="3693319"/>
          </a:xfrm>
          <a:prstGeom prst="rect">
            <a:avLst/>
          </a:prstGeom>
        </p:spPr>
        <p:txBody>
          <a:bodyPr wrap="square">
            <a:spAutoFit/>
          </a:bodyPr>
          <a:lstStyle/>
          <a:p>
            <a:r>
              <a:rPr lang="en-GB" dirty="0" err="1"/>
              <a:t>Týr</a:t>
            </a:r>
            <a:r>
              <a:rPr lang="en-GB" dirty="0"/>
              <a:t> is the god of single-handed combat, justice and law. He is the son of Odin and part of the </a:t>
            </a:r>
            <a:r>
              <a:rPr lang="en-GB" dirty="0" err="1"/>
              <a:t>Æsir</a:t>
            </a:r>
            <a:r>
              <a:rPr lang="en-GB" dirty="0"/>
              <a:t> pantheon.</a:t>
            </a:r>
          </a:p>
          <a:p>
            <a:endParaRPr lang="en-GB" dirty="0"/>
          </a:p>
          <a:p>
            <a:r>
              <a:rPr lang="en-GB" dirty="0" err="1"/>
              <a:t>Týr</a:t>
            </a:r>
            <a:r>
              <a:rPr lang="en-GB" dirty="0"/>
              <a:t> is one of the main Norse gods along with Odin and Thor, as people would pray to </a:t>
            </a:r>
            <a:r>
              <a:rPr lang="en-GB" dirty="0" err="1"/>
              <a:t>Týr</a:t>
            </a:r>
            <a:r>
              <a:rPr lang="en-GB" dirty="0"/>
              <a:t> in the hope of being victorious in battle.</a:t>
            </a:r>
          </a:p>
          <a:p>
            <a:endParaRPr lang="en-GB" dirty="0"/>
          </a:p>
          <a:p>
            <a:r>
              <a:rPr lang="en-GB" dirty="0" err="1"/>
              <a:t>Týr</a:t>
            </a:r>
            <a:r>
              <a:rPr lang="en-GB" dirty="0"/>
              <a:t> is shown as having one hand after the other was bitten off by the giant wolf Fenrir while trying to tame it as a pup. This sacrifice shows </a:t>
            </a:r>
            <a:r>
              <a:rPr lang="en-GB" dirty="0" err="1"/>
              <a:t>Týr</a:t>
            </a:r>
            <a:r>
              <a:rPr lang="en-GB" dirty="0"/>
              <a:t> as a heroic figure willing to put himself in danger in order to protect others.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4031" y="278410"/>
            <a:ext cx="2513990" cy="6379828"/>
          </a:xfrm>
          <a:prstGeom prst="rect">
            <a:avLst/>
          </a:prstGeom>
        </p:spPr>
      </p:pic>
      <p:sp>
        <p:nvSpPr>
          <p:cNvPr id="11" name="Right Arrow 10">
            <a:hlinkClick r:id="rId3" action="ppaction://hlinksldjump"/>
          </p:cNvPr>
          <p:cNvSpPr/>
          <p:nvPr/>
        </p:nvSpPr>
        <p:spPr>
          <a:xfrm flipH="1">
            <a:off x="676796" y="787555"/>
            <a:ext cx="511743" cy="361506"/>
          </a:xfrm>
          <a:prstGeom prst="rightArrow">
            <a:avLst/>
          </a:prstGeom>
          <a:solidFill>
            <a:srgbClr val="6C9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7872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500"/>
                                        <p:tgtEl>
                                          <p:spTgt spid="7">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animEffect transition="in" filter="fade">
                                      <p:cBhvr>
                                        <p:cTn id="29" dur="500"/>
                                        <p:tgtEl>
                                          <p:spTgt spid="7">
                                            <p:txEl>
                                              <p:pRg st="4" end="4"/>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P spid="9" grpId="1" animBg="1"/>
      <p:bldP spid="8" grpId="0" animBg="1"/>
      <p:bldP spid="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70145" y="4850906"/>
            <a:ext cx="4421971" cy="1052978"/>
          </a:xfrm>
          <a:prstGeom prst="rect">
            <a:avLst/>
          </a:prstGeom>
          <a:solidFill>
            <a:schemeClr val="bg1"/>
          </a:solidFill>
          <a:ln w="38100">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670145" y="3492710"/>
            <a:ext cx="4421971" cy="1289015"/>
          </a:xfrm>
          <a:prstGeom prst="rect">
            <a:avLst/>
          </a:prstGeom>
          <a:solidFill>
            <a:schemeClr val="bg1"/>
          </a:solidFill>
          <a:ln w="38100">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670146" y="2387458"/>
            <a:ext cx="4421971" cy="1052850"/>
          </a:xfrm>
          <a:prstGeom prst="rect">
            <a:avLst/>
          </a:prstGeom>
          <a:solidFill>
            <a:schemeClr val="bg1"/>
          </a:solidFill>
          <a:ln w="38100">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676796" y="1561213"/>
            <a:ext cx="4421971" cy="716608"/>
          </a:xfrm>
          <a:prstGeom prst="rect">
            <a:avLst/>
          </a:prstGeom>
          <a:solidFill>
            <a:schemeClr val="bg1"/>
          </a:solidFill>
          <a:ln w="38100">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err="1"/>
              <a:t>Njord</a:t>
            </a:r>
            <a:endParaRPr lang="en-GB" dirty="0"/>
          </a:p>
        </p:txBody>
      </p:sp>
      <p:sp>
        <p:nvSpPr>
          <p:cNvPr id="7" name="Rectangle 6"/>
          <p:cNvSpPr/>
          <p:nvPr/>
        </p:nvSpPr>
        <p:spPr>
          <a:xfrm>
            <a:off x="764164" y="1604164"/>
            <a:ext cx="4252453" cy="4247317"/>
          </a:xfrm>
          <a:prstGeom prst="rect">
            <a:avLst/>
          </a:prstGeom>
        </p:spPr>
        <p:txBody>
          <a:bodyPr wrap="square">
            <a:spAutoFit/>
          </a:bodyPr>
          <a:lstStyle/>
          <a:p>
            <a:r>
              <a:rPr lang="en-GB" dirty="0" err="1"/>
              <a:t>Njord</a:t>
            </a:r>
            <a:r>
              <a:rPr lang="en-GB" dirty="0"/>
              <a:t> is god of the sea and is part of the Vanir pantheon. </a:t>
            </a:r>
          </a:p>
          <a:p>
            <a:endParaRPr lang="en-GB" dirty="0"/>
          </a:p>
          <a:p>
            <a:r>
              <a:rPr lang="en-GB" dirty="0" err="1"/>
              <a:t>Njord</a:t>
            </a:r>
            <a:r>
              <a:rPr lang="en-GB" dirty="0"/>
              <a:t> is also associated with wealth and Vikings would often describe rich people as being ‘as rich as </a:t>
            </a:r>
            <a:r>
              <a:rPr lang="en-GB" dirty="0" err="1"/>
              <a:t>Njord</a:t>
            </a:r>
            <a:r>
              <a:rPr lang="en-GB" dirty="0"/>
              <a:t>’.</a:t>
            </a:r>
          </a:p>
          <a:p>
            <a:endParaRPr lang="en-GB" dirty="0"/>
          </a:p>
          <a:p>
            <a:r>
              <a:rPr lang="en-GB" dirty="0"/>
              <a:t>Vikings believed that whenever </a:t>
            </a:r>
            <a:r>
              <a:rPr lang="en-GB" dirty="0" err="1"/>
              <a:t>Njord</a:t>
            </a:r>
            <a:r>
              <a:rPr lang="en-GB" dirty="0"/>
              <a:t> was angry or sad, storms would rage at sea. Vikings would pray to </a:t>
            </a:r>
            <a:r>
              <a:rPr lang="en-GB" dirty="0" err="1"/>
              <a:t>Njord</a:t>
            </a:r>
            <a:r>
              <a:rPr lang="en-GB" dirty="0"/>
              <a:t> in the hope of a safe journey on their voyages.</a:t>
            </a:r>
          </a:p>
          <a:p>
            <a:endParaRPr lang="en-GB" dirty="0"/>
          </a:p>
          <a:p>
            <a:r>
              <a:rPr lang="en-GB" dirty="0" err="1"/>
              <a:t>Njord</a:t>
            </a:r>
            <a:r>
              <a:rPr lang="en-GB" dirty="0"/>
              <a:t> is the father of the twins Freya and Frey and married to the giant goddess </a:t>
            </a:r>
            <a:r>
              <a:rPr lang="en-GB" dirty="0" err="1"/>
              <a:t>Skadi</a:t>
            </a:r>
            <a:r>
              <a:rPr lang="en-GB" dirty="0"/>
              <a:t>.</a:t>
            </a: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8503" y="1299533"/>
            <a:ext cx="4113431" cy="5331963"/>
          </a:xfrm>
          <a:prstGeom prst="rect">
            <a:avLst/>
          </a:prstGeom>
        </p:spPr>
      </p:pic>
      <p:sp>
        <p:nvSpPr>
          <p:cNvPr id="14" name="Right Arrow 13">
            <a:hlinkClick r:id="rId3" action="ppaction://hlinksldjump"/>
          </p:cNvPr>
          <p:cNvSpPr/>
          <p:nvPr/>
        </p:nvSpPr>
        <p:spPr>
          <a:xfrm flipH="1">
            <a:off x="676796" y="787555"/>
            <a:ext cx="511743" cy="361506"/>
          </a:xfrm>
          <a:prstGeom prst="rightArrow">
            <a:avLst/>
          </a:prstGeom>
          <a:solidFill>
            <a:srgbClr val="6C9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8181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500"/>
                                        <p:tgtEl>
                                          <p:spTgt spid="7">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animEffect transition="in" filter="fade">
                                      <p:cBhvr>
                                        <p:cTn id="29" dur="500"/>
                                        <p:tgtEl>
                                          <p:spTgt spid="7">
                                            <p:txEl>
                                              <p:pRg st="4" end="4"/>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7">
                                            <p:txEl>
                                              <p:pRg st="6" end="6"/>
                                            </p:txEl>
                                          </p:spTgt>
                                        </p:tgtEl>
                                        <p:attrNameLst>
                                          <p:attrName>style.visibility</p:attrName>
                                        </p:attrNameLst>
                                      </p:cBhvr>
                                      <p:to>
                                        <p:strVal val="visible"/>
                                      </p:to>
                                    </p:set>
                                    <p:animEffect transition="in" filter="fade">
                                      <p:cBhvr>
                                        <p:cTn id="40" dur="500"/>
                                        <p:tgtEl>
                                          <p:spTgt spid="7">
                                            <p:txEl>
                                              <p:pRg st="6" end="6"/>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10" grpId="1" animBg="1"/>
      <p:bldP spid="9" grpId="0" animBg="1"/>
      <p:bldP spid="9" grpId="1" animBg="1"/>
      <p:bldP spid="8" grpId="0" animBg="1"/>
      <p:bldP spid="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70145" y="3823616"/>
            <a:ext cx="4447138" cy="2147196"/>
          </a:xfrm>
          <a:prstGeom prst="rect">
            <a:avLst/>
          </a:prstGeom>
          <a:solidFill>
            <a:schemeClr val="bg1"/>
          </a:solidFill>
          <a:ln w="38100">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678535" y="2712249"/>
            <a:ext cx="4447138" cy="1035094"/>
          </a:xfrm>
          <a:prstGeom prst="rect">
            <a:avLst/>
          </a:prstGeom>
          <a:solidFill>
            <a:schemeClr val="bg1"/>
          </a:solidFill>
          <a:ln w="38100">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676796" y="1368996"/>
            <a:ext cx="4447138" cy="1263754"/>
          </a:xfrm>
          <a:prstGeom prst="rect">
            <a:avLst/>
          </a:prstGeom>
          <a:solidFill>
            <a:schemeClr val="bg1"/>
          </a:solidFill>
          <a:ln w="38100">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err="1"/>
              <a:t>Skadi</a:t>
            </a:r>
            <a:endParaRPr lang="en-GB" dirty="0"/>
          </a:p>
        </p:txBody>
      </p:sp>
      <p:sp>
        <p:nvSpPr>
          <p:cNvPr id="7" name="Rectangle 6"/>
          <p:cNvSpPr/>
          <p:nvPr/>
        </p:nvSpPr>
        <p:spPr>
          <a:xfrm>
            <a:off x="764164" y="1411941"/>
            <a:ext cx="4218898" cy="4524315"/>
          </a:xfrm>
          <a:prstGeom prst="rect">
            <a:avLst/>
          </a:prstGeom>
        </p:spPr>
        <p:txBody>
          <a:bodyPr wrap="square">
            <a:spAutoFit/>
          </a:bodyPr>
          <a:lstStyle/>
          <a:p>
            <a:r>
              <a:rPr lang="en-GB" dirty="0" err="1"/>
              <a:t>Skadi</a:t>
            </a:r>
            <a:r>
              <a:rPr lang="en-GB" dirty="0"/>
              <a:t> is the goddess of winter, mountains and skiing. She is a </a:t>
            </a:r>
            <a:r>
              <a:rPr lang="en-GB" dirty="0" err="1"/>
              <a:t>jötunn</a:t>
            </a:r>
            <a:r>
              <a:rPr lang="en-GB" dirty="0"/>
              <a:t> (giant) and lives in the highest of the mountains where the snow never melts.</a:t>
            </a:r>
          </a:p>
          <a:p>
            <a:endParaRPr lang="en-GB" dirty="0"/>
          </a:p>
          <a:p>
            <a:r>
              <a:rPr lang="en-GB" dirty="0" err="1"/>
              <a:t>Skadi</a:t>
            </a:r>
            <a:r>
              <a:rPr lang="en-GB" dirty="0"/>
              <a:t> is a huntress and is often shown with her hunting bow, skis and occasionally with snow shoes.</a:t>
            </a:r>
          </a:p>
          <a:p>
            <a:endParaRPr lang="en-GB" dirty="0"/>
          </a:p>
          <a:p>
            <a:r>
              <a:rPr lang="en-GB" dirty="0"/>
              <a:t>She was once married to the god </a:t>
            </a:r>
            <a:r>
              <a:rPr lang="en-GB" dirty="0" err="1"/>
              <a:t>Njord</a:t>
            </a:r>
            <a:r>
              <a:rPr lang="en-GB" dirty="0"/>
              <a:t>. Odin allowed her to marry one of the gods but only by looking at their feet. Thinking they belonged to the beautiful god </a:t>
            </a:r>
            <a:r>
              <a:rPr lang="en-GB" dirty="0" err="1"/>
              <a:t>Baldr</a:t>
            </a:r>
            <a:r>
              <a:rPr lang="en-GB" dirty="0"/>
              <a:t>, </a:t>
            </a:r>
            <a:r>
              <a:rPr lang="en-GB" dirty="0" err="1"/>
              <a:t>Skadi</a:t>
            </a:r>
            <a:r>
              <a:rPr lang="en-GB" dirty="0"/>
              <a:t> chose the shapeliest feet which actually belonged to the sea-ravaged god </a:t>
            </a:r>
            <a:r>
              <a:rPr lang="en-GB" dirty="0" err="1"/>
              <a:t>Njord</a:t>
            </a:r>
            <a:r>
              <a:rPr lang="en-GB" dirty="0"/>
              <a:t>.</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04248" y="350756"/>
            <a:ext cx="2942798" cy="6189186"/>
          </a:xfrm>
          <a:prstGeom prst="rect">
            <a:avLst/>
          </a:prstGeom>
        </p:spPr>
      </p:pic>
      <p:sp>
        <p:nvSpPr>
          <p:cNvPr id="11" name="Right Arrow 10">
            <a:hlinkClick r:id="rId3" action="ppaction://hlinksldjump"/>
          </p:cNvPr>
          <p:cNvSpPr/>
          <p:nvPr/>
        </p:nvSpPr>
        <p:spPr>
          <a:xfrm flipH="1">
            <a:off x="676796" y="787555"/>
            <a:ext cx="511743" cy="361506"/>
          </a:xfrm>
          <a:prstGeom prst="rightArrow">
            <a:avLst/>
          </a:prstGeom>
          <a:solidFill>
            <a:srgbClr val="6C9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4889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500"/>
                                        <p:tgtEl>
                                          <p:spTgt spid="7">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animEffect transition="in" filter="fade">
                                      <p:cBhvr>
                                        <p:cTn id="29" dur="500"/>
                                        <p:tgtEl>
                                          <p:spTgt spid="7">
                                            <p:txEl>
                                              <p:pRg st="4" end="4"/>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P spid="9" grpId="1" animBg="1"/>
      <p:bldP spid="8" grpId="0" animBg="1"/>
      <p:bldP spid="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70145" y="3823616"/>
            <a:ext cx="5463945" cy="1915141"/>
          </a:xfrm>
          <a:prstGeom prst="rect">
            <a:avLst/>
          </a:prstGeom>
          <a:solidFill>
            <a:schemeClr val="bg1"/>
          </a:solidFill>
          <a:ln w="38100">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678535" y="2483141"/>
            <a:ext cx="5463945" cy="1264202"/>
          </a:xfrm>
          <a:prstGeom prst="rect">
            <a:avLst/>
          </a:prstGeom>
          <a:solidFill>
            <a:schemeClr val="bg1"/>
          </a:solidFill>
          <a:ln w="38100">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676796" y="1368996"/>
            <a:ext cx="5463945" cy="1034646"/>
          </a:xfrm>
          <a:prstGeom prst="rect">
            <a:avLst/>
          </a:prstGeom>
          <a:solidFill>
            <a:schemeClr val="bg1"/>
          </a:solidFill>
          <a:ln w="38100">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Sif</a:t>
            </a:r>
          </a:p>
        </p:txBody>
      </p:sp>
      <p:sp>
        <p:nvSpPr>
          <p:cNvPr id="7" name="Rectangle 6"/>
          <p:cNvSpPr/>
          <p:nvPr/>
        </p:nvSpPr>
        <p:spPr>
          <a:xfrm>
            <a:off x="764163" y="1411941"/>
            <a:ext cx="5267521" cy="4247317"/>
          </a:xfrm>
          <a:prstGeom prst="rect">
            <a:avLst/>
          </a:prstGeom>
        </p:spPr>
        <p:txBody>
          <a:bodyPr wrap="square">
            <a:spAutoFit/>
          </a:bodyPr>
          <a:lstStyle/>
          <a:p>
            <a:r>
              <a:rPr lang="en-GB" dirty="0"/>
              <a:t>Sif is the goddess of the earth, homes and crops. She is the wife of Thor and part of the </a:t>
            </a:r>
            <a:r>
              <a:rPr lang="en-GB" dirty="0" err="1"/>
              <a:t>Æsir</a:t>
            </a:r>
            <a:r>
              <a:rPr lang="en-GB" dirty="0"/>
              <a:t> pantheon.</a:t>
            </a:r>
          </a:p>
          <a:p>
            <a:endParaRPr lang="en-GB" dirty="0"/>
          </a:p>
          <a:p>
            <a:r>
              <a:rPr lang="en-GB" dirty="0"/>
              <a:t>Sif has long golden hair which represents fields of golden wheat. Vikings believed she would travel around seeking families and farms where she would protect crops from cold winds and winters.</a:t>
            </a:r>
          </a:p>
          <a:p>
            <a:endParaRPr lang="en-GB" dirty="0"/>
          </a:p>
          <a:p>
            <a:r>
              <a:rPr lang="en-GB" dirty="0"/>
              <a:t>In one tale, the trickster god Loki cut off Sif’s hair as she slept. When she woke and saw her hair was gone, she wept and the fields of crops that she protected flooded. Thor demanded Loki find a way to make amends and had the dwarves of </a:t>
            </a:r>
            <a:r>
              <a:rPr lang="en-GB" dirty="0" err="1"/>
              <a:t>Nidavellir</a:t>
            </a:r>
            <a:r>
              <a:rPr lang="en-GB" dirty="0"/>
              <a:t> make her a cap of floor-length hair.</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97582" y="1120198"/>
            <a:ext cx="4001987" cy="5384799"/>
          </a:xfrm>
          <a:prstGeom prst="rect">
            <a:avLst/>
          </a:prstGeom>
        </p:spPr>
      </p:pic>
      <p:sp>
        <p:nvSpPr>
          <p:cNvPr id="11" name="Right Arrow 10">
            <a:hlinkClick r:id="rId3" action="ppaction://hlinksldjump"/>
          </p:cNvPr>
          <p:cNvSpPr/>
          <p:nvPr/>
        </p:nvSpPr>
        <p:spPr>
          <a:xfrm flipH="1">
            <a:off x="676796" y="787555"/>
            <a:ext cx="511743" cy="361506"/>
          </a:xfrm>
          <a:prstGeom prst="rightArrow">
            <a:avLst/>
          </a:prstGeom>
          <a:solidFill>
            <a:srgbClr val="6C9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918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500"/>
                                        <p:tgtEl>
                                          <p:spTgt spid="7">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animEffect transition="in" filter="fade">
                                      <p:cBhvr>
                                        <p:cTn id="29" dur="500"/>
                                        <p:tgtEl>
                                          <p:spTgt spid="7">
                                            <p:txEl>
                                              <p:pRg st="4" end="4"/>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P spid="9" grpId="1" animBg="1"/>
      <p:bldP spid="8" grpId="0" animBg="1"/>
      <p:bldP spid="8"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70145" y="5294278"/>
            <a:ext cx="4287749" cy="731654"/>
          </a:xfrm>
          <a:prstGeom prst="rect">
            <a:avLst/>
          </a:prstGeom>
          <a:solidFill>
            <a:schemeClr val="bg1"/>
          </a:solidFill>
          <a:ln w="38100">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678535" y="3056853"/>
            <a:ext cx="4287749" cy="2135931"/>
          </a:xfrm>
          <a:prstGeom prst="rect">
            <a:avLst/>
          </a:prstGeom>
          <a:solidFill>
            <a:schemeClr val="bg1"/>
          </a:solidFill>
          <a:ln w="38100">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676796" y="1448034"/>
            <a:ext cx="4287749" cy="1546836"/>
          </a:xfrm>
          <a:prstGeom prst="rect">
            <a:avLst/>
          </a:prstGeom>
          <a:solidFill>
            <a:schemeClr val="bg1"/>
          </a:solidFill>
          <a:ln w="38100">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err="1"/>
              <a:t>Bragi</a:t>
            </a:r>
            <a:endParaRPr lang="en-GB" dirty="0"/>
          </a:p>
        </p:txBody>
      </p:sp>
      <p:sp>
        <p:nvSpPr>
          <p:cNvPr id="7" name="Rectangle 6"/>
          <p:cNvSpPr/>
          <p:nvPr/>
        </p:nvSpPr>
        <p:spPr>
          <a:xfrm>
            <a:off x="764164" y="1487409"/>
            <a:ext cx="4202120" cy="4524315"/>
          </a:xfrm>
          <a:prstGeom prst="rect">
            <a:avLst/>
          </a:prstGeom>
        </p:spPr>
        <p:txBody>
          <a:bodyPr wrap="square">
            <a:spAutoFit/>
          </a:bodyPr>
          <a:lstStyle/>
          <a:p>
            <a:r>
              <a:rPr lang="en-GB" dirty="0" err="1"/>
              <a:t>Bragi</a:t>
            </a:r>
            <a:r>
              <a:rPr lang="en-GB" dirty="0"/>
              <a:t> is the god of poetry, music and wisdom. He is renowned for his wisdom, fluency of speech and skill with words. He is part of the </a:t>
            </a:r>
            <a:r>
              <a:rPr lang="en-GB" dirty="0" err="1"/>
              <a:t>Æsir</a:t>
            </a:r>
            <a:r>
              <a:rPr lang="en-GB" dirty="0"/>
              <a:t> pantheon.</a:t>
            </a:r>
          </a:p>
          <a:p>
            <a:endParaRPr lang="en-GB" dirty="0"/>
          </a:p>
          <a:p>
            <a:r>
              <a:rPr lang="en-GB" dirty="0" err="1"/>
              <a:t>Bragi</a:t>
            </a:r>
            <a:r>
              <a:rPr lang="en-GB" dirty="0"/>
              <a:t> has a long beard and runes marked on his tongue. He plays music and recites poetry in the halls of Valhalla, greeting fallen warriors as they enter the afterlife. He also travels between the nine worlds, singing of peace and working together. </a:t>
            </a:r>
          </a:p>
          <a:p>
            <a:endParaRPr lang="en-GB" dirty="0"/>
          </a:p>
          <a:p>
            <a:r>
              <a:rPr lang="en-GB" dirty="0" err="1"/>
              <a:t>Bragi</a:t>
            </a:r>
            <a:r>
              <a:rPr lang="en-GB" dirty="0"/>
              <a:t> is married to the beautiful goddess </a:t>
            </a:r>
            <a:r>
              <a:rPr lang="en-GB" dirty="0" err="1"/>
              <a:t>Idun</a:t>
            </a:r>
            <a:r>
              <a:rPr lang="en-GB" dirty="0"/>
              <a:t>.</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1725" y="1063534"/>
            <a:ext cx="3665047" cy="4962398"/>
          </a:xfrm>
          <a:prstGeom prst="rect">
            <a:avLst/>
          </a:prstGeom>
        </p:spPr>
      </p:pic>
      <p:sp>
        <p:nvSpPr>
          <p:cNvPr id="11" name="Right Arrow 10">
            <a:hlinkClick r:id="rId3" action="ppaction://hlinksldjump"/>
          </p:cNvPr>
          <p:cNvSpPr/>
          <p:nvPr/>
        </p:nvSpPr>
        <p:spPr>
          <a:xfrm flipH="1">
            <a:off x="676796" y="787555"/>
            <a:ext cx="511743" cy="361506"/>
          </a:xfrm>
          <a:prstGeom prst="rightArrow">
            <a:avLst/>
          </a:prstGeom>
          <a:solidFill>
            <a:srgbClr val="6C9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79777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500"/>
                                        <p:tgtEl>
                                          <p:spTgt spid="7">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animEffect transition="in" filter="fade">
                                      <p:cBhvr>
                                        <p:cTn id="29" dur="500"/>
                                        <p:tgtEl>
                                          <p:spTgt spid="7">
                                            <p:txEl>
                                              <p:pRg st="4" end="4"/>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P spid="9" grpId="1" animBg="1"/>
      <p:bldP spid="8" grpId="0" animBg="1"/>
      <p:bldP spid="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70145" y="5000121"/>
            <a:ext cx="4866589" cy="786600"/>
          </a:xfrm>
          <a:prstGeom prst="rect">
            <a:avLst/>
          </a:prstGeom>
          <a:solidFill>
            <a:schemeClr val="bg1"/>
          </a:solidFill>
          <a:ln w="38100">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670145" y="3909553"/>
            <a:ext cx="4866589" cy="1032206"/>
          </a:xfrm>
          <a:prstGeom prst="rect">
            <a:avLst/>
          </a:prstGeom>
          <a:solidFill>
            <a:schemeClr val="bg1"/>
          </a:solidFill>
          <a:ln w="38100">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670146" y="2533758"/>
            <a:ext cx="4866589" cy="1301477"/>
          </a:xfrm>
          <a:prstGeom prst="rect">
            <a:avLst/>
          </a:prstGeom>
          <a:solidFill>
            <a:schemeClr val="bg1"/>
          </a:solidFill>
          <a:ln w="38100">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676796" y="1444050"/>
            <a:ext cx="4866589" cy="1015390"/>
          </a:xfrm>
          <a:prstGeom prst="rect">
            <a:avLst/>
          </a:prstGeom>
          <a:solidFill>
            <a:schemeClr val="bg1"/>
          </a:solidFill>
          <a:ln w="38100">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Hel</a:t>
            </a:r>
          </a:p>
        </p:txBody>
      </p:sp>
      <p:sp>
        <p:nvSpPr>
          <p:cNvPr id="7" name="Rectangle 6"/>
          <p:cNvSpPr/>
          <p:nvPr/>
        </p:nvSpPr>
        <p:spPr>
          <a:xfrm>
            <a:off x="764164" y="1487001"/>
            <a:ext cx="4772570" cy="4247317"/>
          </a:xfrm>
          <a:prstGeom prst="rect">
            <a:avLst/>
          </a:prstGeom>
        </p:spPr>
        <p:txBody>
          <a:bodyPr wrap="square">
            <a:spAutoFit/>
          </a:bodyPr>
          <a:lstStyle/>
          <a:p>
            <a:r>
              <a:rPr lang="en-GB" dirty="0"/>
              <a:t>Hel is the goddess of the underworld. She is the daughter of Loki and regarded as highly dangerous. </a:t>
            </a:r>
          </a:p>
          <a:p>
            <a:endParaRPr lang="en-GB" dirty="0"/>
          </a:p>
          <a:p>
            <a:r>
              <a:rPr lang="en-GB" dirty="0"/>
              <a:t>Hel is often shown as having half the face of a beautiful woman and half the face of a monster. She is greedy and cruel and unconcerned with the problems of others. </a:t>
            </a:r>
          </a:p>
          <a:p>
            <a:endParaRPr lang="en-GB" dirty="0"/>
          </a:p>
          <a:p>
            <a:r>
              <a:rPr lang="en-GB" dirty="0"/>
              <a:t>She rules over the underworld realm, also called Hel, the ninth of the nine worlds, which lies at the roots of Yggdrasil.</a:t>
            </a:r>
          </a:p>
          <a:p>
            <a:endParaRPr lang="en-GB" dirty="0"/>
          </a:p>
          <a:p>
            <a:r>
              <a:rPr lang="en-GB" dirty="0"/>
              <a:t>Hel watches over the dead who arrive and dwell in the underworld.</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1153" y="587229"/>
            <a:ext cx="3798353" cy="6139466"/>
          </a:xfrm>
          <a:prstGeom prst="rect">
            <a:avLst/>
          </a:prstGeom>
        </p:spPr>
      </p:pic>
      <p:sp>
        <p:nvSpPr>
          <p:cNvPr id="14" name="Right Arrow 13">
            <a:hlinkClick r:id="rId3" action="ppaction://hlinksldjump"/>
          </p:cNvPr>
          <p:cNvSpPr/>
          <p:nvPr/>
        </p:nvSpPr>
        <p:spPr>
          <a:xfrm flipH="1">
            <a:off x="676796" y="787555"/>
            <a:ext cx="511743" cy="361506"/>
          </a:xfrm>
          <a:prstGeom prst="rightArrow">
            <a:avLst/>
          </a:prstGeom>
          <a:solidFill>
            <a:srgbClr val="6C9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59359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500"/>
                                        <p:tgtEl>
                                          <p:spTgt spid="7">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animEffect transition="in" filter="fade">
                                      <p:cBhvr>
                                        <p:cTn id="29" dur="500"/>
                                        <p:tgtEl>
                                          <p:spTgt spid="7">
                                            <p:txEl>
                                              <p:pRg st="4" end="4"/>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7">
                                            <p:txEl>
                                              <p:pRg st="6" end="6"/>
                                            </p:txEl>
                                          </p:spTgt>
                                        </p:tgtEl>
                                        <p:attrNameLst>
                                          <p:attrName>style.visibility</p:attrName>
                                        </p:attrNameLst>
                                      </p:cBhvr>
                                      <p:to>
                                        <p:strVal val="visible"/>
                                      </p:to>
                                    </p:set>
                                    <p:animEffect transition="in" filter="fade">
                                      <p:cBhvr>
                                        <p:cTn id="40" dur="500"/>
                                        <p:tgtEl>
                                          <p:spTgt spid="7">
                                            <p:txEl>
                                              <p:pRg st="6" end="6"/>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10" grpId="1" animBg="1"/>
      <p:bldP spid="9" grpId="0" animBg="1"/>
      <p:bldP spid="9" grpId="1" animBg="1"/>
      <p:bldP spid="8" grpId="0" animBg="1"/>
      <p:bldP spid="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70145" y="4272148"/>
            <a:ext cx="4933699" cy="1244139"/>
          </a:xfrm>
          <a:prstGeom prst="rect">
            <a:avLst/>
          </a:prstGeom>
          <a:solidFill>
            <a:schemeClr val="bg1"/>
          </a:solidFill>
          <a:ln w="38100">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678535" y="2894202"/>
            <a:ext cx="4933699" cy="1291905"/>
          </a:xfrm>
          <a:prstGeom prst="rect">
            <a:avLst/>
          </a:prstGeom>
          <a:solidFill>
            <a:schemeClr val="bg1"/>
          </a:solidFill>
          <a:ln w="38100">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676796" y="1794419"/>
            <a:ext cx="4933699" cy="1024281"/>
          </a:xfrm>
          <a:prstGeom prst="rect">
            <a:avLst/>
          </a:prstGeom>
          <a:solidFill>
            <a:schemeClr val="bg1"/>
          </a:solidFill>
          <a:ln w="38100">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err="1"/>
              <a:t>Idun</a:t>
            </a:r>
            <a:endParaRPr lang="en-GB" dirty="0"/>
          </a:p>
        </p:txBody>
      </p:sp>
      <p:sp>
        <p:nvSpPr>
          <p:cNvPr id="7" name="Rectangle 6"/>
          <p:cNvSpPr/>
          <p:nvPr/>
        </p:nvSpPr>
        <p:spPr>
          <a:xfrm>
            <a:off x="764163" y="1822969"/>
            <a:ext cx="4848071" cy="3693319"/>
          </a:xfrm>
          <a:prstGeom prst="rect">
            <a:avLst/>
          </a:prstGeom>
        </p:spPr>
        <p:txBody>
          <a:bodyPr wrap="square">
            <a:spAutoFit/>
          </a:bodyPr>
          <a:lstStyle/>
          <a:p>
            <a:r>
              <a:rPr lang="en-GB" dirty="0" err="1"/>
              <a:t>Idun</a:t>
            </a:r>
            <a:r>
              <a:rPr lang="en-GB" dirty="0"/>
              <a:t> is the goddess of the spring, new life and youth. She is the wife of the god </a:t>
            </a:r>
            <a:r>
              <a:rPr lang="en-GB" dirty="0" err="1"/>
              <a:t>Bragi</a:t>
            </a:r>
            <a:r>
              <a:rPr lang="en-GB" dirty="0"/>
              <a:t>. She is part of the </a:t>
            </a:r>
            <a:r>
              <a:rPr lang="en-GB" dirty="0" err="1"/>
              <a:t>Æsir</a:t>
            </a:r>
            <a:r>
              <a:rPr lang="en-GB" dirty="0"/>
              <a:t> pantheon.</a:t>
            </a:r>
          </a:p>
          <a:p>
            <a:endParaRPr lang="en-GB" dirty="0"/>
          </a:p>
          <a:p>
            <a:r>
              <a:rPr lang="en-GB" dirty="0" err="1"/>
              <a:t>Idun</a:t>
            </a:r>
            <a:r>
              <a:rPr lang="en-GB" dirty="0"/>
              <a:t> is often shown as a beautiful young woman carrying a basket of fruit. The fruit she carries grants immortality and her power keeps the gods of </a:t>
            </a:r>
            <a:r>
              <a:rPr lang="en-GB" dirty="0" err="1"/>
              <a:t>Asgard</a:t>
            </a:r>
            <a:r>
              <a:rPr lang="en-GB" dirty="0"/>
              <a:t> youthful. </a:t>
            </a:r>
          </a:p>
          <a:p>
            <a:endParaRPr lang="en-GB" dirty="0"/>
          </a:p>
          <a:p>
            <a:r>
              <a:rPr lang="en-GB" dirty="0"/>
              <a:t>In one tale, the god Loki turns into an eagle and steals </a:t>
            </a:r>
            <a:r>
              <a:rPr lang="en-GB" dirty="0" err="1"/>
              <a:t>Idun</a:t>
            </a:r>
            <a:r>
              <a:rPr lang="en-GB" dirty="0"/>
              <a:t> away. Her absence causes the gods to turn old and grey and Loki is ordered to return her to </a:t>
            </a:r>
            <a:r>
              <a:rPr lang="en-GB" dirty="0" err="1"/>
              <a:t>Asgard</a:t>
            </a:r>
            <a:r>
              <a:rPr lang="en-GB" dirty="0"/>
              <a:t>.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3508" y="665155"/>
            <a:ext cx="2411928" cy="5790895"/>
          </a:xfrm>
          <a:prstGeom prst="rect">
            <a:avLst/>
          </a:prstGeom>
        </p:spPr>
      </p:pic>
      <p:sp>
        <p:nvSpPr>
          <p:cNvPr id="11" name="Right Arrow 10">
            <a:hlinkClick r:id="rId3" action="ppaction://hlinksldjump"/>
          </p:cNvPr>
          <p:cNvSpPr/>
          <p:nvPr/>
        </p:nvSpPr>
        <p:spPr>
          <a:xfrm flipH="1">
            <a:off x="676796" y="787555"/>
            <a:ext cx="511743" cy="361506"/>
          </a:xfrm>
          <a:prstGeom prst="rightArrow">
            <a:avLst/>
          </a:prstGeom>
          <a:solidFill>
            <a:srgbClr val="6C9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1194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500"/>
                                        <p:tgtEl>
                                          <p:spTgt spid="7">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animEffect transition="in" filter="fade">
                                      <p:cBhvr>
                                        <p:cTn id="29" dur="500"/>
                                        <p:tgtEl>
                                          <p:spTgt spid="7">
                                            <p:txEl>
                                              <p:pRg st="4" end="4"/>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P spid="9" grpId="1" animBg="1"/>
      <p:bldP spid="8" grpId="0" animBg="1"/>
      <p:bldP spid="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Norse Mythology</a:t>
            </a:r>
          </a:p>
        </p:txBody>
      </p:sp>
      <p:sp>
        <p:nvSpPr>
          <p:cNvPr id="3" name="Rectangle 2"/>
          <p:cNvSpPr/>
          <p:nvPr/>
        </p:nvSpPr>
        <p:spPr>
          <a:xfrm>
            <a:off x="794950" y="1473201"/>
            <a:ext cx="7541741" cy="1200329"/>
          </a:xfrm>
          <a:prstGeom prst="rect">
            <a:avLst/>
          </a:prstGeom>
        </p:spPr>
        <p:txBody>
          <a:bodyPr wrap="square">
            <a:spAutoFit/>
          </a:bodyPr>
          <a:lstStyle/>
          <a:p>
            <a:pPr algn="ctr"/>
            <a:r>
              <a:rPr lang="en-GB" dirty="0"/>
              <a:t>Vikings believed that there were Nine Worlds connected together by an enormous mythical tree called Yggdrasil. Each world was home to different living creatures or mythical beings.</a:t>
            </a:r>
          </a:p>
          <a:p>
            <a:pPr algn="ctr"/>
            <a:endParaRPr lang="en-GB" dirty="0"/>
          </a:p>
        </p:txBody>
      </p:sp>
      <p:sp>
        <p:nvSpPr>
          <p:cNvPr id="6" name="Rectangle 5"/>
          <p:cNvSpPr/>
          <p:nvPr/>
        </p:nvSpPr>
        <p:spPr>
          <a:xfrm>
            <a:off x="1209221" y="2467507"/>
            <a:ext cx="6713197" cy="3693319"/>
          </a:xfrm>
          <a:prstGeom prst="rect">
            <a:avLst/>
          </a:prstGeom>
        </p:spPr>
        <p:txBody>
          <a:bodyPr wrap="square">
            <a:spAutoFit/>
          </a:bodyPr>
          <a:lstStyle/>
          <a:p>
            <a:pPr marL="285750" indent="-285750">
              <a:buFont typeface="Arial" panose="020B0604020202020204" pitchFamily="34" charset="0"/>
              <a:buChar char="•"/>
            </a:pPr>
            <a:r>
              <a:rPr lang="en-GB" b="1" dirty="0" err="1">
                <a:solidFill>
                  <a:srgbClr val="6C9D6E"/>
                </a:solidFill>
              </a:rPr>
              <a:t>Asgard</a:t>
            </a:r>
            <a:r>
              <a:rPr lang="en-GB" dirty="0"/>
              <a:t> – home to the </a:t>
            </a:r>
            <a:r>
              <a:rPr lang="en-GB" dirty="0" err="1"/>
              <a:t>Æsir</a:t>
            </a:r>
            <a:r>
              <a:rPr lang="en-GB" dirty="0"/>
              <a:t> (pronounced ‘A-seer’) gods, including Odin, Frigg and Thor. </a:t>
            </a:r>
            <a:r>
              <a:rPr lang="en-GB" dirty="0" err="1"/>
              <a:t>Asgard</a:t>
            </a:r>
            <a:r>
              <a:rPr lang="en-GB" dirty="0"/>
              <a:t> is home to Valhalla, the place where fallen warriors go when they die.</a:t>
            </a:r>
          </a:p>
          <a:p>
            <a:pPr marL="285750" indent="-285750">
              <a:buFont typeface="Arial" panose="020B0604020202020204" pitchFamily="34" charset="0"/>
              <a:buChar char="•"/>
            </a:pPr>
            <a:r>
              <a:rPr lang="en-GB" b="1" dirty="0" err="1">
                <a:solidFill>
                  <a:srgbClr val="6C9D6E"/>
                </a:solidFill>
              </a:rPr>
              <a:t>Vanaheim</a:t>
            </a:r>
            <a:r>
              <a:rPr lang="en-GB" dirty="0"/>
              <a:t> – home to the Vanir gods, including Freya, </a:t>
            </a:r>
            <a:r>
              <a:rPr lang="en-GB" dirty="0" err="1"/>
              <a:t>Freyr</a:t>
            </a:r>
            <a:r>
              <a:rPr lang="en-GB" dirty="0"/>
              <a:t> and </a:t>
            </a:r>
            <a:r>
              <a:rPr lang="en-GB" dirty="0" err="1"/>
              <a:t>Njord</a:t>
            </a:r>
            <a:r>
              <a:rPr lang="en-GB" dirty="0"/>
              <a:t>. </a:t>
            </a:r>
          </a:p>
          <a:p>
            <a:pPr marL="285750" indent="-285750">
              <a:buFont typeface="Arial" panose="020B0604020202020204" pitchFamily="34" charset="0"/>
              <a:buChar char="•"/>
            </a:pPr>
            <a:r>
              <a:rPr lang="en-GB" b="1" dirty="0">
                <a:solidFill>
                  <a:srgbClr val="6C9D6E"/>
                </a:solidFill>
              </a:rPr>
              <a:t>Midgard</a:t>
            </a:r>
            <a:r>
              <a:rPr lang="en-GB" dirty="0"/>
              <a:t> – the Norse name for Earth, the realm of mortals.</a:t>
            </a:r>
          </a:p>
          <a:p>
            <a:pPr marL="285750" indent="-285750">
              <a:buFont typeface="Arial" panose="020B0604020202020204" pitchFamily="34" charset="0"/>
              <a:buChar char="•"/>
            </a:pPr>
            <a:r>
              <a:rPr lang="en-GB" b="1" dirty="0" err="1">
                <a:solidFill>
                  <a:srgbClr val="6C9D6E"/>
                </a:solidFill>
              </a:rPr>
              <a:t>Alfheim</a:t>
            </a:r>
            <a:r>
              <a:rPr lang="en-GB" dirty="0"/>
              <a:t> – home of the elves.</a:t>
            </a:r>
          </a:p>
          <a:p>
            <a:pPr marL="285750" indent="-285750">
              <a:buFont typeface="Arial" panose="020B0604020202020204" pitchFamily="34" charset="0"/>
              <a:buChar char="•"/>
            </a:pPr>
            <a:r>
              <a:rPr lang="en-GB" b="1" dirty="0" err="1">
                <a:solidFill>
                  <a:srgbClr val="6C9D6E"/>
                </a:solidFill>
              </a:rPr>
              <a:t>Niflheim</a:t>
            </a:r>
            <a:r>
              <a:rPr lang="en-GB" dirty="0"/>
              <a:t> – home of the frost giants.</a:t>
            </a:r>
          </a:p>
          <a:p>
            <a:pPr marL="285750" indent="-285750">
              <a:buFont typeface="Arial" panose="020B0604020202020204" pitchFamily="34" charset="0"/>
              <a:buChar char="•"/>
            </a:pPr>
            <a:r>
              <a:rPr lang="en-GB" b="1" dirty="0" err="1">
                <a:solidFill>
                  <a:srgbClr val="6C9D6E"/>
                </a:solidFill>
              </a:rPr>
              <a:t>Jotunheim</a:t>
            </a:r>
            <a:r>
              <a:rPr lang="en-GB" dirty="0"/>
              <a:t> – home of the giants.</a:t>
            </a:r>
          </a:p>
          <a:p>
            <a:pPr marL="285750" indent="-285750">
              <a:buFont typeface="Arial" panose="020B0604020202020204" pitchFamily="34" charset="0"/>
              <a:buChar char="•"/>
            </a:pPr>
            <a:r>
              <a:rPr lang="en-GB" b="1" dirty="0">
                <a:solidFill>
                  <a:srgbClr val="6C9D6E"/>
                </a:solidFill>
              </a:rPr>
              <a:t>Helheim</a:t>
            </a:r>
            <a:r>
              <a:rPr lang="en-GB" dirty="0"/>
              <a:t> – the underworld and realm of the dead.</a:t>
            </a:r>
          </a:p>
          <a:p>
            <a:pPr marL="285750" indent="-285750">
              <a:buFont typeface="Arial" panose="020B0604020202020204" pitchFamily="34" charset="0"/>
              <a:buChar char="•"/>
            </a:pPr>
            <a:r>
              <a:rPr lang="en-GB" b="1" dirty="0" err="1">
                <a:solidFill>
                  <a:srgbClr val="6C9D6E"/>
                </a:solidFill>
              </a:rPr>
              <a:t>Svatalfheim</a:t>
            </a:r>
            <a:r>
              <a:rPr lang="en-GB" dirty="0"/>
              <a:t> – home of the dwarves and dark elves.</a:t>
            </a:r>
          </a:p>
          <a:p>
            <a:pPr marL="285750" indent="-285750">
              <a:buFont typeface="Arial" panose="020B0604020202020204" pitchFamily="34" charset="0"/>
              <a:buChar char="•"/>
            </a:pPr>
            <a:r>
              <a:rPr lang="en-GB" b="1" dirty="0" err="1">
                <a:solidFill>
                  <a:srgbClr val="6C9D6E"/>
                </a:solidFill>
              </a:rPr>
              <a:t>Muspelheim</a:t>
            </a:r>
            <a:r>
              <a:rPr lang="en-GB" dirty="0"/>
              <a:t> – home of the fire giants.</a:t>
            </a:r>
          </a:p>
          <a:p>
            <a:pPr algn="ctr"/>
            <a:endParaRPr lang="en-GB" dirty="0"/>
          </a:p>
        </p:txBody>
      </p:sp>
    </p:spTree>
    <p:extLst>
      <p:ext uri="{BB962C8B-B14F-4D97-AF65-F5344CB8AC3E}">
        <p14:creationId xmlns:p14="http://schemas.microsoft.com/office/powerpoint/2010/main" val="318174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fade">
                                      <p:cBhvr>
                                        <p:cTn id="42" dur="500"/>
                                        <p:tgtEl>
                                          <p:spTgt spid="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Effect transition="in" filter="fade">
                                      <p:cBhvr>
                                        <p:cTn id="47"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70145" y="4504929"/>
            <a:ext cx="4933699" cy="1244139"/>
          </a:xfrm>
          <a:prstGeom prst="rect">
            <a:avLst/>
          </a:prstGeom>
          <a:solidFill>
            <a:schemeClr val="bg1"/>
          </a:solidFill>
          <a:ln w="38100">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678535" y="2572984"/>
            <a:ext cx="4933699" cy="1814458"/>
          </a:xfrm>
          <a:prstGeom prst="rect">
            <a:avLst/>
          </a:prstGeom>
          <a:solidFill>
            <a:schemeClr val="bg1"/>
          </a:solidFill>
          <a:ln w="38100">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676796" y="1473201"/>
            <a:ext cx="4933699" cy="1024281"/>
          </a:xfrm>
          <a:prstGeom prst="rect">
            <a:avLst/>
          </a:prstGeom>
          <a:solidFill>
            <a:schemeClr val="bg1"/>
          </a:solidFill>
          <a:ln w="38100">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Vidar</a:t>
            </a:r>
          </a:p>
        </p:txBody>
      </p:sp>
      <p:sp>
        <p:nvSpPr>
          <p:cNvPr id="7" name="Rectangle 6"/>
          <p:cNvSpPr/>
          <p:nvPr/>
        </p:nvSpPr>
        <p:spPr>
          <a:xfrm>
            <a:off x="764164" y="1501751"/>
            <a:ext cx="4495734" cy="4247317"/>
          </a:xfrm>
          <a:prstGeom prst="rect">
            <a:avLst/>
          </a:prstGeom>
        </p:spPr>
        <p:txBody>
          <a:bodyPr wrap="square">
            <a:spAutoFit/>
          </a:bodyPr>
          <a:lstStyle/>
          <a:p>
            <a:r>
              <a:rPr lang="en-GB" dirty="0"/>
              <a:t>Vidar, or </a:t>
            </a:r>
            <a:r>
              <a:rPr lang="en-GB" dirty="0" err="1"/>
              <a:t>Vitharr</a:t>
            </a:r>
            <a:r>
              <a:rPr lang="en-GB" dirty="0"/>
              <a:t>, is the god of vengeance. He is the son of Odin and the brother of Thor. He is part of the </a:t>
            </a:r>
            <a:r>
              <a:rPr lang="en-GB" dirty="0" err="1"/>
              <a:t>Æsir</a:t>
            </a:r>
            <a:r>
              <a:rPr lang="en-GB" dirty="0"/>
              <a:t> pantheon.</a:t>
            </a:r>
          </a:p>
          <a:p>
            <a:endParaRPr lang="en-GB" dirty="0"/>
          </a:p>
          <a:p>
            <a:r>
              <a:rPr lang="en-GB" dirty="0"/>
              <a:t>Vidar is very powerful and one of the mightiest of the gods – only Thor is stronger than him. He wears a pair of magical shoes that are incredibly strong and they helped him defeat the giant wolf Fenrir during </a:t>
            </a:r>
            <a:r>
              <a:rPr lang="en-GB" dirty="0" err="1"/>
              <a:t>Ragnarök</a:t>
            </a:r>
            <a:r>
              <a:rPr lang="en-GB" dirty="0"/>
              <a:t>. </a:t>
            </a:r>
          </a:p>
          <a:p>
            <a:endParaRPr lang="en-GB" dirty="0"/>
          </a:p>
          <a:p>
            <a:r>
              <a:rPr lang="en-GB" dirty="0"/>
              <a:t>Vidar is sometimes known as ‘Vidar the Silent’, which may show that Vidar took a vow of silence as part of his role as the god of vengeance. </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2247" y="838305"/>
            <a:ext cx="3882646" cy="5401261"/>
          </a:xfrm>
          <a:prstGeom prst="rect">
            <a:avLst/>
          </a:prstGeom>
        </p:spPr>
      </p:pic>
      <p:sp>
        <p:nvSpPr>
          <p:cNvPr id="11" name="Right Arrow 10">
            <a:hlinkClick r:id="rId3" action="ppaction://hlinksldjump"/>
          </p:cNvPr>
          <p:cNvSpPr/>
          <p:nvPr/>
        </p:nvSpPr>
        <p:spPr>
          <a:xfrm flipH="1">
            <a:off x="676796" y="787555"/>
            <a:ext cx="511743" cy="361506"/>
          </a:xfrm>
          <a:prstGeom prst="rightArrow">
            <a:avLst/>
          </a:prstGeom>
          <a:solidFill>
            <a:srgbClr val="6C9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8835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500"/>
                                        <p:tgtEl>
                                          <p:spTgt spid="7">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animEffect transition="in" filter="fade">
                                      <p:cBhvr>
                                        <p:cTn id="29" dur="500"/>
                                        <p:tgtEl>
                                          <p:spTgt spid="7">
                                            <p:txEl>
                                              <p:pRg st="4" end="4"/>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P spid="9" grpId="1" animBg="1"/>
      <p:bldP spid="8" grpId="0" animBg="1"/>
      <p:bldP spid="8"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Norse Mythology</a:t>
            </a:r>
          </a:p>
        </p:txBody>
      </p:sp>
      <p:sp>
        <p:nvSpPr>
          <p:cNvPr id="11" name="Rectangle 10"/>
          <p:cNvSpPr/>
          <p:nvPr/>
        </p:nvSpPr>
        <p:spPr>
          <a:xfrm>
            <a:off x="1183983" y="1564897"/>
            <a:ext cx="6766504" cy="2431435"/>
          </a:xfrm>
          <a:prstGeom prst="rect">
            <a:avLst/>
          </a:prstGeom>
        </p:spPr>
        <p:txBody>
          <a:bodyPr wrap="square">
            <a:spAutoFit/>
          </a:bodyPr>
          <a:lstStyle/>
          <a:p>
            <a:r>
              <a:rPr lang="en-GB" dirty="0"/>
              <a:t>Vikings believed in a polytheistic religion – a religion with many deities. Gods and goddesses were very important in Norse culture. The Vikings often made decisions or acted in ways to please the gods. </a:t>
            </a:r>
          </a:p>
          <a:p>
            <a:endParaRPr lang="en-GB" sz="800" dirty="0"/>
          </a:p>
          <a:p>
            <a:r>
              <a:rPr lang="en-GB" dirty="0"/>
              <a:t>There are many different Viking gods, each possessing a mixture of human traits and magical abilities. They were split into different groups who were at war with each other, until they realised they were equally powerful:</a:t>
            </a:r>
          </a:p>
        </p:txBody>
      </p:sp>
      <p:grpSp>
        <p:nvGrpSpPr>
          <p:cNvPr id="12" name="Group 11"/>
          <p:cNvGrpSpPr/>
          <p:nvPr/>
        </p:nvGrpSpPr>
        <p:grpSpPr>
          <a:xfrm>
            <a:off x="0" y="5440379"/>
            <a:ext cx="4353886" cy="825156"/>
            <a:chOff x="0" y="4477518"/>
            <a:chExt cx="4353886" cy="825156"/>
          </a:xfrm>
        </p:grpSpPr>
        <p:sp>
          <p:nvSpPr>
            <p:cNvPr id="9" name="Rectangle 8"/>
            <p:cNvSpPr/>
            <p:nvPr/>
          </p:nvSpPr>
          <p:spPr>
            <a:xfrm>
              <a:off x="0" y="4477518"/>
              <a:ext cx="4353886" cy="825156"/>
            </a:xfrm>
            <a:prstGeom prst="rect">
              <a:avLst/>
            </a:prstGeom>
            <a:solidFill>
              <a:srgbClr val="6C9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p:cNvSpPr/>
            <p:nvPr/>
          </p:nvSpPr>
          <p:spPr>
            <a:xfrm>
              <a:off x="314396" y="4569214"/>
              <a:ext cx="3939198" cy="646331"/>
            </a:xfrm>
            <a:prstGeom prst="rect">
              <a:avLst/>
            </a:prstGeom>
          </p:spPr>
          <p:txBody>
            <a:bodyPr wrap="square">
              <a:spAutoFit/>
            </a:bodyPr>
            <a:lstStyle/>
            <a:p>
              <a:pPr algn="r"/>
              <a:r>
                <a:rPr lang="en-GB" b="1" dirty="0" err="1">
                  <a:solidFill>
                    <a:schemeClr val="bg1"/>
                  </a:solidFill>
                </a:rPr>
                <a:t>Æsir</a:t>
              </a:r>
              <a:endParaRPr lang="en-GB" b="1" dirty="0">
                <a:solidFill>
                  <a:schemeClr val="bg1"/>
                </a:solidFill>
              </a:endParaRPr>
            </a:p>
            <a:p>
              <a:pPr algn="r"/>
              <a:r>
                <a:rPr lang="en-GB" dirty="0">
                  <a:solidFill>
                    <a:schemeClr val="bg1"/>
                  </a:solidFill>
                </a:rPr>
                <a:t>The gods of power and war</a:t>
              </a:r>
              <a:endParaRPr lang="en-GB" dirty="0"/>
            </a:p>
          </p:txBody>
        </p:sp>
      </p:grpSp>
      <p:grpSp>
        <p:nvGrpSpPr>
          <p:cNvPr id="13" name="Group 12"/>
          <p:cNvGrpSpPr/>
          <p:nvPr/>
        </p:nvGrpSpPr>
        <p:grpSpPr>
          <a:xfrm>
            <a:off x="4914212" y="5440379"/>
            <a:ext cx="4229788" cy="825156"/>
            <a:chOff x="4914212" y="4477518"/>
            <a:chExt cx="4229788" cy="825156"/>
          </a:xfrm>
        </p:grpSpPr>
        <p:sp>
          <p:nvSpPr>
            <p:cNvPr id="7" name="Rectangle 6"/>
            <p:cNvSpPr/>
            <p:nvPr/>
          </p:nvSpPr>
          <p:spPr>
            <a:xfrm>
              <a:off x="4914212" y="4477518"/>
              <a:ext cx="4229788" cy="825156"/>
            </a:xfrm>
            <a:prstGeom prst="rect">
              <a:avLst/>
            </a:prstGeom>
            <a:solidFill>
              <a:srgbClr val="6C9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p:cNvSpPr/>
            <p:nvPr/>
          </p:nvSpPr>
          <p:spPr>
            <a:xfrm>
              <a:off x="4978077" y="4569214"/>
              <a:ext cx="3939198" cy="646331"/>
            </a:xfrm>
            <a:prstGeom prst="rect">
              <a:avLst/>
            </a:prstGeom>
          </p:spPr>
          <p:txBody>
            <a:bodyPr wrap="square">
              <a:spAutoFit/>
            </a:bodyPr>
            <a:lstStyle/>
            <a:p>
              <a:r>
                <a:rPr lang="en-GB" b="1" dirty="0">
                  <a:solidFill>
                    <a:schemeClr val="bg1"/>
                  </a:solidFill>
                </a:rPr>
                <a:t>Vanir</a:t>
              </a:r>
            </a:p>
            <a:p>
              <a:r>
                <a:rPr lang="en-GB" dirty="0">
                  <a:solidFill>
                    <a:schemeClr val="bg1"/>
                  </a:solidFill>
                </a:rPr>
                <a:t>The gods of fertility and nature</a:t>
              </a:r>
            </a:p>
          </p:txBody>
        </p:sp>
      </p:grpSp>
      <p:grpSp>
        <p:nvGrpSpPr>
          <p:cNvPr id="14" name="Group 13"/>
          <p:cNvGrpSpPr/>
          <p:nvPr/>
        </p:nvGrpSpPr>
        <p:grpSpPr>
          <a:xfrm>
            <a:off x="229486" y="3524632"/>
            <a:ext cx="3227572" cy="2335657"/>
            <a:chOff x="3581247" y="4063714"/>
            <a:chExt cx="3727057" cy="2697111"/>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1247" y="4063714"/>
              <a:ext cx="1038777" cy="2631360"/>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0090" y="4579731"/>
              <a:ext cx="1039178" cy="2115343"/>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0747" y="4679005"/>
              <a:ext cx="1277557" cy="2081820"/>
            </a:xfrm>
            <a:prstGeom prst="rect">
              <a:avLst/>
            </a:prstGeom>
          </p:spPr>
        </p:pic>
      </p:grpSp>
      <p:grpSp>
        <p:nvGrpSpPr>
          <p:cNvPr id="21" name="Group 20"/>
          <p:cNvGrpSpPr/>
          <p:nvPr/>
        </p:nvGrpSpPr>
        <p:grpSpPr>
          <a:xfrm>
            <a:off x="5312816" y="3662816"/>
            <a:ext cx="3432448" cy="2111079"/>
            <a:chOff x="5312816" y="3662816"/>
            <a:chExt cx="3432448" cy="2111079"/>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2816" y="3725870"/>
              <a:ext cx="1579982" cy="2048025"/>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028" y="3895363"/>
              <a:ext cx="1416653" cy="1878532"/>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49606" y="3662816"/>
              <a:ext cx="1195658" cy="2070552"/>
            </a:xfrm>
            <a:prstGeom prst="rect">
              <a:avLst/>
            </a:prstGeom>
          </p:spPr>
        </p:pic>
      </p:grpSp>
    </p:spTree>
    <p:extLst>
      <p:ext uri="{BB962C8B-B14F-4D97-AF65-F5344CB8AC3E}">
        <p14:creationId xmlns:p14="http://schemas.microsoft.com/office/powerpoint/2010/main" val="267778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fade">
                                      <p:cBhvr>
                                        <p:cTn id="7" dur="500"/>
                                        <p:tgtEl>
                                          <p:spTgt spid="1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75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75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750"/>
                                        <p:tgtEl>
                                          <p:spTgt spid="21"/>
                                        </p:tgtEl>
                                      </p:cBhvr>
                                    </p:animEffec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Norse Mythology</a:t>
            </a:r>
          </a:p>
        </p:txBody>
      </p:sp>
      <p:sp>
        <p:nvSpPr>
          <p:cNvPr id="5" name="Rectangle 4"/>
          <p:cNvSpPr/>
          <p:nvPr/>
        </p:nvSpPr>
        <p:spPr>
          <a:xfrm>
            <a:off x="6187008" y="2035983"/>
            <a:ext cx="2490265" cy="338554"/>
          </a:xfrm>
          <a:prstGeom prst="rect">
            <a:avLst/>
          </a:prstGeom>
        </p:spPr>
        <p:txBody>
          <a:bodyPr wrap="square">
            <a:spAutoFit/>
          </a:bodyPr>
          <a:lstStyle/>
          <a:p>
            <a:pPr algn="ctr"/>
            <a:r>
              <a:rPr lang="en-GB" sz="1600" b="1" dirty="0">
                <a:solidFill>
                  <a:srgbClr val="6C9D6E"/>
                </a:solidFill>
              </a:rPr>
              <a:t>Vanir</a:t>
            </a:r>
            <a:endParaRPr lang="en-GB" sz="1600" dirty="0">
              <a:solidFill>
                <a:srgbClr val="6C9D6E"/>
              </a:solidFill>
            </a:endParaRPr>
          </a:p>
        </p:txBody>
      </p:sp>
      <p:sp>
        <p:nvSpPr>
          <p:cNvPr id="8" name="Rectangle 7"/>
          <p:cNvSpPr/>
          <p:nvPr/>
        </p:nvSpPr>
        <p:spPr>
          <a:xfrm>
            <a:off x="491344" y="2030313"/>
            <a:ext cx="5695663" cy="338554"/>
          </a:xfrm>
          <a:prstGeom prst="rect">
            <a:avLst/>
          </a:prstGeom>
        </p:spPr>
        <p:txBody>
          <a:bodyPr wrap="square">
            <a:spAutoFit/>
          </a:bodyPr>
          <a:lstStyle/>
          <a:p>
            <a:pPr algn="ctr"/>
            <a:r>
              <a:rPr lang="en-GB" sz="1600" b="1" dirty="0" err="1">
                <a:solidFill>
                  <a:srgbClr val="6C9D6E"/>
                </a:solidFill>
              </a:rPr>
              <a:t>Æsir</a:t>
            </a:r>
            <a:endParaRPr lang="en-GB" sz="1600" dirty="0">
              <a:solidFill>
                <a:srgbClr val="6C9D6E"/>
              </a:solidFill>
            </a:endParaRPr>
          </a:p>
        </p:txBody>
      </p:sp>
      <p:sp>
        <p:nvSpPr>
          <p:cNvPr id="9" name="Rectangle 8"/>
          <p:cNvSpPr/>
          <p:nvPr/>
        </p:nvSpPr>
        <p:spPr>
          <a:xfrm>
            <a:off x="1183983" y="1380231"/>
            <a:ext cx="6766504" cy="369332"/>
          </a:xfrm>
          <a:prstGeom prst="rect">
            <a:avLst/>
          </a:prstGeom>
        </p:spPr>
        <p:txBody>
          <a:bodyPr wrap="square">
            <a:spAutoFit/>
          </a:bodyPr>
          <a:lstStyle/>
          <a:p>
            <a:pPr algn="ctr"/>
            <a:r>
              <a:rPr lang="en-GB" dirty="0"/>
              <a:t>Click on each god or goddess to find out more.</a:t>
            </a:r>
          </a:p>
        </p:txBody>
      </p:sp>
      <p:cxnSp>
        <p:nvCxnSpPr>
          <p:cNvPr id="11" name="Straight Connector 10"/>
          <p:cNvCxnSpPr/>
          <p:nvPr/>
        </p:nvCxnSpPr>
        <p:spPr>
          <a:xfrm>
            <a:off x="6187008" y="1862356"/>
            <a:ext cx="0" cy="4549077"/>
          </a:xfrm>
          <a:prstGeom prst="line">
            <a:avLst/>
          </a:prstGeom>
          <a:ln w="38100">
            <a:solidFill>
              <a:srgbClr val="6C9D6E"/>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flipV="1">
            <a:off x="457198" y="1834158"/>
            <a:ext cx="8220076" cy="44614"/>
          </a:xfrm>
          <a:prstGeom prst="line">
            <a:avLst/>
          </a:prstGeom>
          <a:ln w="38100">
            <a:solidFill>
              <a:srgbClr val="6C9D6E"/>
            </a:solidFill>
          </a:ln>
        </p:spPr>
        <p:style>
          <a:lnRef idx="1">
            <a:schemeClr val="accent1"/>
          </a:lnRef>
          <a:fillRef idx="0">
            <a:schemeClr val="accent1"/>
          </a:fillRef>
          <a:effectRef idx="0">
            <a:schemeClr val="accent1"/>
          </a:effectRef>
          <a:fontRef idx="minor">
            <a:schemeClr val="tx1"/>
          </a:fontRef>
        </p:style>
      </p:cxnSp>
      <p:pic>
        <p:nvPicPr>
          <p:cNvPr id="15" name="Picture 1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4436" y="2525648"/>
            <a:ext cx="1128429" cy="1496338"/>
          </a:xfrm>
          <a:prstGeom prst="rect">
            <a:avLst/>
          </a:prstGeom>
          <a:noFill/>
        </p:spPr>
      </p:pic>
      <p:pic>
        <p:nvPicPr>
          <p:cNvPr id="16" name="Picture 15">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30108" y="2590576"/>
            <a:ext cx="874680" cy="1425317"/>
          </a:xfrm>
          <a:prstGeom prst="rect">
            <a:avLst/>
          </a:prstGeom>
          <a:noFill/>
          <a:ln>
            <a:noFill/>
          </a:ln>
        </p:spPr>
      </p:pic>
      <p:pic>
        <p:nvPicPr>
          <p:cNvPr id="17" name="Picture 16">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9711" y="2590576"/>
            <a:ext cx="1188742" cy="1425317"/>
          </a:xfrm>
          <a:prstGeom prst="rect">
            <a:avLst/>
          </a:prstGeom>
          <a:noFill/>
          <a:ln>
            <a:noFill/>
          </a:ln>
        </p:spPr>
      </p:pic>
      <p:pic>
        <p:nvPicPr>
          <p:cNvPr id="18" name="Picture 17">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79934" y="4758077"/>
            <a:ext cx="881812" cy="1425317"/>
          </a:xfrm>
          <a:prstGeom prst="rect">
            <a:avLst/>
          </a:prstGeom>
          <a:noFill/>
        </p:spPr>
      </p:pic>
      <p:pic>
        <p:nvPicPr>
          <p:cNvPr id="19" name="Picture 18">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35543" y="2590576"/>
            <a:ext cx="593649" cy="1425316"/>
          </a:xfrm>
          <a:prstGeom prst="rect">
            <a:avLst/>
          </a:prstGeom>
          <a:noFill/>
        </p:spPr>
      </p:pic>
      <p:pic>
        <p:nvPicPr>
          <p:cNvPr id="21" name="Picture 20">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44436" y="4640750"/>
            <a:ext cx="1190099" cy="1542644"/>
          </a:xfrm>
          <a:prstGeom prst="rect">
            <a:avLst/>
          </a:prstGeom>
          <a:noFill/>
        </p:spPr>
      </p:pic>
      <p:pic>
        <p:nvPicPr>
          <p:cNvPr id="22" name="Picture 21">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35735" y="2239728"/>
            <a:ext cx="701172" cy="1776165"/>
          </a:xfrm>
          <a:prstGeom prst="rect">
            <a:avLst/>
          </a:prstGeom>
          <a:noFill/>
          <a:ln>
            <a:noFill/>
          </a:ln>
        </p:spPr>
      </p:pic>
      <p:pic>
        <p:nvPicPr>
          <p:cNvPr id="23" name="Picture 22">
            <a:hlinkClick r:id="rId16" action="ppaction://hlinksldjump"/>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290516" y="2590576"/>
            <a:ext cx="1059297" cy="1425317"/>
          </a:xfrm>
          <a:prstGeom prst="rect">
            <a:avLst/>
          </a:prstGeom>
          <a:noFill/>
        </p:spPr>
      </p:pic>
      <p:pic>
        <p:nvPicPr>
          <p:cNvPr id="24" name="Picture 23">
            <a:hlinkClick r:id="rId18" action="ppaction://hlinksldjump"/>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599881" y="4136894"/>
            <a:ext cx="973668" cy="2047781"/>
          </a:xfrm>
          <a:prstGeom prst="rect">
            <a:avLst/>
          </a:prstGeom>
          <a:noFill/>
          <a:ln>
            <a:noFill/>
          </a:ln>
        </p:spPr>
      </p:pic>
      <p:pic>
        <p:nvPicPr>
          <p:cNvPr id="25" name="Picture 24">
            <a:hlinkClick r:id="rId20" action="ppaction://hlinksldjump"/>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544181" y="2590576"/>
            <a:ext cx="700199" cy="1425318"/>
          </a:xfrm>
          <a:prstGeom prst="rect">
            <a:avLst/>
          </a:prstGeom>
          <a:noFill/>
          <a:ln>
            <a:noFill/>
          </a:ln>
        </p:spPr>
      </p:pic>
      <p:pic>
        <p:nvPicPr>
          <p:cNvPr id="26" name="Picture 25">
            <a:hlinkClick r:id="rId22" action="ppaction://hlinksldjump"/>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357226" y="4758077"/>
            <a:ext cx="561650" cy="1425317"/>
          </a:xfrm>
          <a:prstGeom prst="rect">
            <a:avLst/>
          </a:prstGeom>
          <a:noFill/>
        </p:spPr>
      </p:pic>
      <p:pic>
        <p:nvPicPr>
          <p:cNvPr id="27" name="Picture 26">
            <a:hlinkClick r:id="rId24" action="ppaction://hlinksldjump"/>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590268" y="4749806"/>
            <a:ext cx="1024576" cy="1425317"/>
          </a:xfrm>
          <a:prstGeom prst="rect">
            <a:avLst/>
          </a:prstGeom>
          <a:noFill/>
          <a:ln>
            <a:noFill/>
          </a:ln>
        </p:spPr>
      </p:pic>
      <p:pic>
        <p:nvPicPr>
          <p:cNvPr id="28" name="Picture 27">
            <a:hlinkClick r:id="rId26" action="ppaction://hlinksldjump"/>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681533" y="4758077"/>
            <a:ext cx="810788" cy="1425318"/>
          </a:xfrm>
          <a:prstGeom prst="rect">
            <a:avLst/>
          </a:prstGeom>
          <a:noFill/>
          <a:ln>
            <a:noFill/>
          </a:ln>
        </p:spPr>
      </p:pic>
      <p:pic>
        <p:nvPicPr>
          <p:cNvPr id="29" name="Picture 28">
            <a:hlinkClick r:id="rId28" action="ppaction://hlinksldjump"/>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4993283" y="4749807"/>
            <a:ext cx="1052687" cy="1425317"/>
          </a:xfrm>
          <a:prstGeom prst="rect">
            <a:avLst/>
          </a:prstGeom>
          <a:noFill/>
          <a:ln>
            <a:noFill/>
          </a:ln>
        </p:spPr>
      </p:pic>
      <p:pic>
        <p:nvPicPr>
          <p:cNvPr id="30" name="Picture 29">
            <a:hlinkClick r:id="rId30" action="ppaction://hlinksldjump"/>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7659212" y="2450604"/>
            <a:ext cx="906556" cy="1569908"/>
          </a:xfrm>
          <a:prstGeom prst="rect">
            <a:avLst/>
          </a:prstGeom>
          <a:noFill/>
          <a:ln>
            <a:noFill/>
          </a:ln>
        </p:spPr>
      </p:pic>
      <p:pic>
        <p:nvPicPr>
          <p:cNvPr id="36" name="Picture 35">
            <a:hlinkClick r:id="rId32" action="ppaction://hlinksldjump"/>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2673886" y="4758077"/>
            <a:ext cx="577035" cy="1425318"/>
          </a:xfrm>
          <a:prstGeom prst="rect">
            <a:avLst/>
          </a:prstGeom>
          <a:noFill/>
          <a:ln>
            <a:noFill/>
          </a:ln>
        </p:spPr>
      </p:pic>
    </p:spTree>
    <p:extLst>
      <p:ext uri="{BB962C8B-B14F-4D97-AF65-F5344CB8AC3E}">
        <p14:creationId xmlns:p14="http://schemas.microsoft.com/office/powerpoint/2010/main" val="11237019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9" presetClass="emph" presetSubtype="0" nodeType="clickEffect">
                                  <p:stCondLst>
                                    <p:cond delay="0"/>
                                  </p:stCondLst>
                                  <p:childTnLst>
                                    <p:set>
                                      <p:cBhvr rctx="PPT">
                                        <p:cTn id="6" dur="indefinite"/>
                                        <p:tgtEl>
                                          <p:spTgt spid="15"/>
                                        </p:tgtEl>
                                        <p:attrNameLst>
                                          <p:attrName>style.opacity</p:attrName>
                                        </p:attrNameLst>
                                      </p:cBhvr>
                                      <p:to>
                                        <p:strVal val="0.5"/>
                                      </p:to>
                                    </p:set>
                                    <p:animEffect filter="image" prLst="opacity: 0.5">
                                      <p:cBhvr rctx="IE">
                                        <p:cTn id="7" dur="indefinite"/>
                                        <p:tgtEl>
                                          <p:spTgt spid="15"/>
                                        </p:tgtEl>
                                      </p:cBhvr>
                                    </p:animEffec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9" presetClass="emph" presetSubtype="0" nodeType="clickEffect">
                                  <p:stCondLst>
                                    <p:cond delay="0"/>
                                  </p:stCondLst>
                                  <p:childTnLst>
                                    <p:set>
                                      <p:cBhvr rctx="PPT">
                                        <p:cTn id="12" dur="indefinite"/>
                                        <p:tgtEl>
                                          <p:spTgt spid="16"/>
                                        </p:tgtEl>
                                        <p:attrNameLst>
                                          <p:attrName>style.opacity</p:attrName>
                                        </p:attrNameLst>
                                      </p:cBhvr>
                                      <p:to>
                                        <p:strVal val="0.5"/>
                                      </p:to>
                                    </p:set>
                                    <p:animEffect filter="image" prLst="opacity: 0.5">
                                      <p:cBhvr rctx="IE">
                                        <p:cTn id="13" dur="indefinite"/>
                                        <p:tgtEl>
                                          <p:spTgt spid="16"/>
                                        </p:tgtEl>
                                      </p:cBhvr>
                                    </p:animEffect>
                                  </p:child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rctx="PPT">
                                        <p:cTn id="18" dur="indefinite"/>
                                        <p:tgtEl>
                                          <p:spTgt spid="17"/>
                                        </p:tgtEl>
                                        <p:attrNameLst>
                                          <p:attrName>style.opacity</p:attrName>
                                        </p:attrNameLst>
                                      </p:cBhvr>
                                      <p:to>
                                        <p:strVal val="0.5"/>
                                      </p:to>
                                    </p:set>
                                    <p:animEffect filter="image" prLst="opacity: 0.5">
                                      <p:cBhvr rctx="IE">
                                        <p:cTn id="19" dur="indefinite"/>
                                        <p:tgtEl>
                                          <p:spTgt spid="17"/>
                                        </p:tgtEl>
                                      </p:cBhvr>
                                    </p:animEffect>
                                  </p:childTnLst>
                                </p:cTn>
                              </p:par>
                            </p:childTnLst>
                          </p:cTn>
                        </p:par>
                      </p:childTnLst>
                    </p:cTn>
                  </p:par>
                </p:childTnLst>
              </p:cTn>
              <p:nextCondLst>
                <p:cond evt="onClick" delay="0">
                  <p:tgtEl>
                    <p:spTgt spid="17"/>
                  </p:tgtEl>
                </p:cond>
              </p:nextCondLst>
            </p:seq>
            <p:seq concurrent="1" nextAc="seek">
              <p:cTn id="20" restart="whenNotActive" fill="hold" evtFilter="cancelBubble" nodeType="interactiveSeq">
                <p:stCondLst>
                  <p:cond evt="onClick" delay="0">
                    <p:tgtEl>
                      <p:spTgt spid="18"/>
                    </p:tgtEl>
                  </p:cond>
                </p:stCondLst>
                <p:endSync evt="end" delay="0">
                  <p:rtn val="all"/>
                </p:endSync>
                <p:childTnLst>
                  <p:par>
                    <p:cTn id="21" fill="hold">
                      <p:stCondLst>
                        <p:cond delay="0"/>
                      </p:stCondLst>
                      <p:childTnLst>
                        <p:par>
                          <p:cTn id="22" fill="hold">
                            <p:stCondLst>
                              <p:cond delay="0"/>
                            </p:stCondLst>
                            <p:childTnLst>
                              <p:par>
                                <p:cTn id="23" presetID="9" presetClass="emph" presetSubtype="0" nodeType="clickEffect">
                                  <p:stCondLst>
                                    <p:cond delay="0"/>
                                  </p:stCondLst>
                                  <p:childTnLst>
                                    <p:set>
                                      <p:cBhvr rctx="PPT">
                                        <p:cTn id="24" dur="indefinite"/>
                                        <p:tgtEl>
                                          <p:spTgt spid="18"/>
                                        </p:tgtEl>
                                        <p:attrNameLst>
                                          <p:attrName>style.opacity</p:attrName>
                                        </p:attrNameLst>
                                      </p:cBhvr>
                                      <p:to>
                                        <p:strVal val="0.5"/>
                                      </p:to>
                                    </p:set>
                                    <p:animEffect filter="image" prLst="opacity: 0.5">
                                      <p:cBhvr rctx="IE">
                                        <p:cTn id="25" dur="indefinite"/>
                                        <p:tgtEl>
                                          <p:spTgt spid="18"/>
                                        </p:tgtEl>
                                      </p:cBhvr>
                                    </p:animEffect>
                                  </p:childTnLst>
                                </p:cTn>
                              </p:par>
                            </p:childTnLst>
                          </p:cTn>
                        </p:par>
                      </p:childTnLst>
                    </p:cTn>
                  </p:par>
                </p:childTnLst>
              </p:cTn>
              <p:nextCondLst>
                <p:cond evt="onClick" delay="0">
                  <p:tgtEl>
                    <p:spTgt spid="18"/>
                  </p:tgtEl>
                </p:cond>
              </p:nextCondLst>
            </p:seq>
            <p:seq concurrent="1" nextAc="seek">
              <p:cTn id="26" restart="whenNotActive" fill="hold" evtFilter="cancelBubble" nodeType="interactiveSeq">
                <p:stCondLst>
                  <p:cond evt="onClick" delay="0">
                    <p:tgtEl>
                      <p:spTgt spid="19"/>
                    </p:tgtEl>
                  </p:cond>
                </p:stCondLst>
                <p:endSync evt="end" delay="0">
                  <p:rtn val="all"/>
                </p:endSync>
                <p:childTnLst>
                  <p:par>
                    <p:cTn id="27" fill="hold">
                      <p:stCondLst>
                        <p:cond delay="0"/>
                      </p:stCondLst>
                      <p:childTnLst>
                        <p:par>
                          <p:cTn id="28" fill="hold">
                            <p:stCondLst>
                              <p:cond delay="0"/>
                            </p:stCondLst>
                            <p:childTnLst>
                              <p:par>
                                <p:cTn id="29" presetID="9" presetClass="emph" presetSubtype="0" nodeType="clickEffect">
                                  <p:stCondLst>
                                    <p:cond delay="0"/>
                                  </p:stCondLst>
                                  <p:childTnLst>
                                    <p:set>
                                      <p:cBhvr rctx="PPT">
                                        <p:cTn id="30" dur="indefinite"/>
                                        <p:tgtEl>
                                          <p:spTgt spid="19"/>
                                        </p:tgtEl>
                                        <p:attrNameLst>
                                          <p:attrName>style.opacity</p:attrName>
                                        </p:attrNameLst>
                                      </p:cBhvr>
                                      <p:to>
                                        <p:strVal val="0.5"/>
                                      </p:to>
                                    </p:set>
                                    <p:animEffect filter="image" prLst="opacity: 0.5">
                                      <p:cBhvr rctx="IE">
                                        <p:cTn id="31" dur="indefinite"/>
                                        <p:tgtEl>
                                          <p:spTgt spid="19"/>
                                        </p:tgtEl>
                                      </p:cBhvr>
                                    </p:animEffect>
                                  </p:childTnLst>
                                </p:cTn>
                              </p:par>
                            </p:childTnLst>
                          </p:cTn>
                        </p:par>
                      </p:childTnLst>
                    </p:cTn>
                  </p:par>
                </p:childTnLst>
              </p:cTn>
              <p:nextCondLst>
                <p:cond evt="onClick" delay="0">
                  <p:tgtEl>
                    <p:spTgt spid="19"/>
                  </p:tgtEl>
                </p:cond>
              </p:nextCondLst>
            </p:seq>
            <p:seq concurrent="1" nextAc="seek">
              <p:cTn id="32" restart="whenNotActive" fill="hold" evtFilter="cancelBubble" nodeType="interactiveSeq">
                <p:stCondLst>
                  <p:cond evt="onClick" delay="0">
                    <p:tgtEl>
                      <p:spTgt spid="21"/>
                    </p:tgtEl>
                  </p:cond>
                </p:stCondLst>
                <p:endSync evt="end" delay="0">
                  <p:rtn val="all"/>
                </p:endSync>
                <p:childTnLst>
                  <p:par>
                    <p:cTn id="33" fill="hold">
                      <p:stCondLst>
                        <p:cond delay="0"/>
                      </p:stCondLst>
                      <p:childTnLst>
                        <p:par>
                          <p:cTn id="34" fill="hold">
                            <p:stCondLst>
                              <p:cond delay="0"/>
                            </p:stCondLst>
                            <p:childTnLst>
                              <p:par>
                                <p:cTn id="35" presetID="9" presetClass="emph" presetSubtype="0" nodeType="clickEffect">
                                  <p:stCondLst>
                                    <p:cond delay="0"/>
                                  </p:stCondLst>
                                  <p:childTnLst>
                                    <p:set>
                                      <p:cBhvr rctx="PPT">
                                        <p:cTn id="36" dur="indefinite"/>
                                        <p:tgtEl>
                                          <p:spTgt spid="21"/>
                                        </p:tgtEl>
                                        <p:attrNameLst>
                                          <p:attrName>style.opacity</p:attrName>
                                        </p:attrNameLst>
                                      </p:cBhvr>
                                      <p:to>
                                        <p:strVal val="0.5"/>
                                      </p:to>
                                    </p:set>
                                    <p:animEffect filter="image" prLst="opacity: 0.5">
                                      <p:cBhvr rctx="IE">
                                        <p:cTn id="37" dur="indefinite"/>
                                        <p:tgtEl>
                                          <p:spTgt spid="21"/>
                                        </p:tgtEl>
                                      </p:cBhvr>
                                    </p:animEffec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9" presetClass="emph" presetSubtype="0" nodeType="clickEffect">
                                  <p:stCondLst>
                                    <p:cond delay="0"/>
                                  </p:stCondLst>
                                  <p:childTnLst>
                                    <p:set>
                                      <p:cBhvr rctx="PPT">
                                        <p:cTn id="42" dur="indefinite"/>
                                        <p:tgtEl>
                                          <p:spTgt spid="22"/>
                                        </p:tgtEl>
                                        <p:attrNameLst>
                                          <p:attrName>style.opacity</p:attrName>
                                        </p:attrNameLst>
                                      </p:cBhvr>
                                      <p:to>
                                        <p:strVal val="0.5"/>
                                      </p:to>
                                    </p:set>
                                    <p:animEffect filter="image" prLst="opacity: 0.5">
                                      <p:cBhvr rctx="IE">
                                        <p:cTn id="43" dur="indefinite"/>
                                        <p:tgtEl>
                                          <p:spTgt spid="22"/>
                                        </p:tgtEl>
                                      </p:cBhvr>
                                    </p:animEffect>
                                  </p:childTnLst>
                                </p:cTn>
                              </p:par>
                            </p:childTnLst>
                          </p:cTn>
                        </p:par>
                      </p:childTnLst>
                    </p:cTn>
                  </p:par>
                </p:childTnLst>
              </p:cTn>
              <p:nextCondLst>
                <p:cond evt="onClick" delay="0">
                  <p:tgtEl>
                    <p:spTgt spid="22"/>
                  </p:tgtEl>
                </p:cond>
              </p:nextCondLst>
            </p:seq>
            <p:seq concurrent="1" nextAc="seek">
              <p:cTn id="44" restart="whenNotActive" fill="hold" evtFilter="cancelBubble" nodeType="interactiveSeq">
                <p:stCondLst>
                  <p:cond evt="onClick" delay="0">
                    <p:tgtEl>
                      <p:spTgt spid="23"/>
                    </p:tgtEl>
                  </p:cond>
                </p:stCondLst>
                <p:endSync evt="end" delay="0">
                  <p:rtn val="all"/>
                </p:endSync>
                <p:childTnLst>
                  <p:par>
                    <p:cTn id="45" fill="hold">
                      <p:stCondLst>
                        <p:cond delay="0"/>
                      </p:stCondLst>
                      <p:childTnLst>
                        <p:par>
                          <p:cTn id="46" fill="hold">
                            <p:stCondLst>
                              <p:cond delay="0"/>
                            </p:stCondLst>
                            <p:childTnLst>
                              <p:par>
                                <p:cTn id="47" presetID="9" presetClass="emph" presetSubtype="0" nodeType="clickEffect">
                                  <p:stCondLst>
                                    <p:cond delay="0"/>
                                  </p:stCondLst>
                                  <p:childTnLst>
                                    <p:set>
                                      <p:cBhvr rctx="PPT">
                                        <p:cTn id="48" dur="indefinite"/>
                                        <p:tgtEl>
                                          <p:spTgt spid="23"/>
                                        </p:tgtEl>
                                        <p:attrNameLst>
                                          <p:attrName>style.opacity</p:attrName>
                                        </p:attrNameLst>
                                      </p:cBhvr>
                                      <p:to>
                                        <p:strVal val="0.5"/>
                                      </p:to>
                                    </p:set>
                                    <p:animEffect filter="image" prLst="opacity: 0.5">
                                      <p:cBhvr rctx="IE">
                                        <p:cTn id="49" dur="indefinite"/>
                                        <p:tgtEl>
                                          <p:spTgt spid="23"/>
                                        </p:tgtEl>
                                      </p:cBhvr>
                                    </p:animEffect>
                                  </p:childTnLst>
                                </p:cTn>
                              </p:par>
                            </p:childTnLst>
                          </p:cTn>
                        </p:par>
                      </p:childTnLst>
                    </p:cTn>
                  </p:par>
                </p:childTnLst>
              </p:cTn>
              <p:nextCondLst>
                <p:cond evt="onClick" delay="0">
                  <p:tgtEl>
                    <p:spTgt spid="23"/>
                  </p:tgtEl>
                </p:cond>
              </p:nextCondLst>
            </p:seq>
            <p:seq concurrent="1" nextAc="seek">
              <p:cTn id="50" restart="whenNotActive" fill="hold" evtFilter="cancelBubble" nodeType="interactiveSeq">
                <p:stCondLst>
                  <p:cond evt="onClick" delay="0">
                    <p:tgtEl>
                      <p:spTgt spid="24"/>
                    </p:tgtEl>
                  </p:cond>
                </p:stCondLst>
                <p:endSync evt="end" delay="0">
                  <p:rtn val="all"/>
                </p:endSync>
                <p:childTnLst>
                  <p:par>
                    <p:cTn id="51" fill="hold">
                      <p:stCondLst>
                        <p:cond delay="0"/>
                      </p:stCondLst>
                      <p:childTnLst>
                        <p:par>
                          <p:cTn id="52" fill="hold">
                            <p:stCondLst>
                              <p:cond delay="0"/>
                            </p:stCondLst>
                            <p:childTnLst>
                              <p:par>
                                <p:cTn id="53" presetID="9" presetClass="emph" presetSubtype="0" nodeType="clickEffect">
                                  <p:stCondLst>
                                    <p:cond delay="0"/>
                                  </p:stCondLst>
                                  <p:childTnLst>
                                    <p:set>
                                      <p:cBhvr rctx="PPT">
                                        <p:cTn id="54" dur="indefinite"/>
                                        <p:tgtEl>
                                          <p:spTgt spid="24"/>
                                        </p:tgtEl>
                                        <p:attrNameLst>
                                          <p:attrName>style.opacity</p:attrName>
                                        </p:attrNameLst>
                                      </p:cBhvr>
                                      <p:to>
                                        <p:strVal val="0.5"/>
                                      </p:to>
                                    </p:set>
                                    <p:animEffect filter="image" prLst="opacity: 0.5">
                                      <p:cBhvr rctx="IE">
                                        <p:cTn id="55" dur="indefinite"/>
                                        <p:tgtEl>
                                          <p:spTgt spid="24"/>
                                        </p:tgtEl>
                                      </p:cBhvr>
                                    </p:animEffect>
                                  </p:childTnLst>
                                </p:cTn>
                              </p:par>
                            </p:childTnLst>
                          </p:cTn>
                        </p:par>
                      </p:childTnLst>
                    </p:cTn>
                  </p:par>
                </p:childTnLst>
              </p:cTn>
              <p:nextCondLst>
                <p:cond evt="onClick" delay="0">
                  <p:tgtEl>
                    <p:spTgt spid="24"/>
                  </p:tgtEl>
                </p:cond>
              </p:nextCondLst>
            </p:seq>
            <p:seq concurrent="1" nextAc="seek">
              <p:cTn id="56" restart="whenNotActive" fill="hold" evtFilter="cancelBubble" nodeType="interactiveSeq">
                <p:stCondLst>
                  <p:cond evt="onClick" delay="0">
                    <p:tgtEl>
                      <p:spTgt spid="25"/>
                    </p:tgtEl>
                  </p:cond>
                </p:stCondLst>
                <p:endSync evt="end" delay="0">
                  <p:rtn val="all"/>
                </p:endSync>
                <p:childTnLst>
                  <p:par>
                    <p:cTn id="57" fill="hold">
                      <p:stCondLst>
                        <p:cond delay="0"/>
                      </p:stCondLst>
                      <p:childTnLst>
                        <p:par>
                          <p:cTn id="58" fill="hold">
                            <p:stCondLst>
                              <p:cond delay="0"/>
                            </p:stCondLst>
                            <p:childTnLst>
                              <p:par>
                                <p:cTn id="59" presetID="9" presetClass="emph" presetSubtype="0" nodeType="clickEffect">
                                  <p:stCondLst>
                                    <p:cond delay="0"/>
                                  </p:stCondLst>
                                  <p:childTnLst>
                                    <p:set>
                                      <p:cBhvr rctx="PPT">
                                        <p:cTn id="60" dur="indefinite"/>
                                        <p:tgtEl>
                                          <p:spTgt spid="25"/>
                                        </p:tgtEl>
                                        <p:attrNameLst>
                                          <p:attrName>style.opacity</p:attrName>
                                        </p:attrNameLst>
                                      </p:cBhvr>
                                      <p:to>
                                        <p:strVal val="0.5"/>
                                      </p:to>
                                    </p:set>
                                    <p:animEffect filter="image" prLst="opacity: 0.5">
                                      <p:cBhvr rctx="IE">
                                        <p:cTn id="61" dur="indefinite"/>
                                        <p:tgtEl>
                                          <p:spTgt spid="25"/>
                                        </p:tgtEl>
                                      </p:cBhvr>
                                    </p:animEffec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26"/>
                    </p:tgtEl>
                  </p:cond>
                </p:stCondLst>
                <p:endSync evt="end" delay="0">
                  <p:rtn val="all"/>
                </p:endSync>
                <p:childTnLst>
                  <p:par>
                    <p:cTn id="63" fill="hold">
                      <p:stCondLst>
                        <p:cond delay="0"/>
                      </p:stCondLst>
                      <p:childTnLst>
                        <p:par>
                          <p:cTn id="64" fill="hold">
                            <p:stCondLst>
                              <p:cond delay="0"/>
                            </p:stCondLst>
                            <p:childTnLst>
                              <p:par>
                                <p:cTn id="65" presetID="9" presetClass="emph" presetSubtype="0" nodeType="clickEffect">
                                  <p:stCondLst>
                                    <p:cond delay="0"/>
                                  </p:stCondLst>
                                  <p:childTnLst>
                                    <p:set>
                                      <p:cBhvr rctx="PPT">
                                        <p:cTn id="66" dur="indefinite"/>
                                        <p:tgtEl>
                                          <p:spTgt spid="26"/>
                                        </p:tgtEl>
                                        <p:attrNameLst>
                                          <p:attrName>style.opacity</p:attrName>
                                        </p:attrNameLst>
                                      </p:cBhvr>
                                      <p:to>
                                        <p:strVal val="0.5"/>
                                      </p:to>
                                    </p:set>
                                    <p:animEffect filter="image" prLst="opacity: 0.5">
                                      <p:cBhvr rctx="IE">
                                        <p:cTn id="67" dur="indefinite"/>
                                        <p:tgtEl>
                                          <p:spTgt spid="26"/>
                                        </p:tgtEl>
                                      </p:cBhvr>
                                    </p:animEffect>
                                  </p:childTnLst>
                                </p:cTn>
                              </p:par>
                            </p:childTnLst>
                          </p:cTn>
                        </p:par>
                      </p:childTnLst>
                    </p:cTn>
                  </p:par>
                </p:childTnLst>
              </p:cTn>
              <p:nextCondLst>
                <p:cond evt="onClick" delay="0">
                  <p:tgtEl>
                    <p:spTgt spid="26"/>
                  </p:tgtEl>
                </p:cond>
              </p:nextCondLst>
            </p:seq>
            <p:seq concurrent="1" nextAc="seek">
              <p:cTn id="68" restart="whenNotActive" fill="hold" evtFilter="cancelBubble" nodeType="interactiveSeq">
                <p:stCondLst>
                  <p:cond evt="onClick" delay="0">
                    <p:tgtEl>
                      <p:spTgt spid="27"/>
                    </p:tgtEl>
                  </p:cond>
                </p:stCondLst>
                <p:endSync evt="end" delay="0">
                  <p:rtn val="all"/>
                </p:endSync>
                <p:childTnLst>
                  <p:par>
                    <p:cTn id="69" fill="hold">
                      <p:stCondLst>
                        <p:cond delay="0"/>
                      </p:stCondLst>
                      <p:childTnLst>
                        <p:par>
                          <p:cTn id="70" fill="hold">
                            <p:stCondLst>
                              <p:cond delay="0"/>
                            </p:stCondLst>
                            <p:childTnLst>
                              <p:par>
                                <p:cTn id="71" presetID="9" presetClass="emph" presetSubtype="0" nodeType="clickEffect">
                                  <p:stCondLst>
                                    <p:cond delay="0"/>
                                  </p:stCondLst>
                                  <p:childTnLst>
                                    <p:set>
                                      <p:cBhvr rctx="PPT">
                                        <p:cTn id="72" dur="indefinite"/>
                                        <p:tgtEl>
                                          <p:spTgt spid="27"/>
                                        </p:tgtEl>
                                        <p:attrNameLst>
                                          <p:attrName>style.opacity</p:attrName>
                                        </p:attrNameLst>
                                      </p:cBhvr>
                                      <p:to>
                                        <p:strVal val="0.5"/>
                                      </p:to>
                                    </p:set>
                                    <p:animEffect filter="image" prLst="opacity: 0.5">
                                      <p:cBhvr rctx="IE">
                                        <p:cTn id="73" dur="indefinite"/>
                                        <p:tgtEl>
                                          <p:spTgt spid="27"/>
                                        </p:tgtEl>
                                      </p:cBhvr>
                                    </p:animEffect>
                                  </p:childTnLst>
                                </p:cTn>
                              </p:par>
                            </p:childTnLst>
                          </p:cTn>
                        </p:par>
                      </p:childTnLst>
                    </p:cTn>
                  </p:par>
                </p:childTnLst>
              </p:cTn>
              <p:nextCondLst>
                <p:cond evt="onClick" delay="0">
                  <p:tgtEl>
                    <p:spTgt spid="27"/>
                  </p:tgtEl>
                </p:cond>
              </p:nextCondLst>
            </p:seq>
            <p:seq concurrent="1" nextAc="seek">
              <p:cTn id="74" restart="whenNotActive" fill="hold" evtFilter="cancelBubble" nodeType="interactiveSeq">
                <p:stCondLst>
                  <p:cond evt="onClick" delay="0">
                    <p:tgtEl>
                      <p:spTgt spid="28"/>
                    </p:tgtEl>
                  </p:cond>
                </p:stCondLst>
                <p:endSync evt="end" delay="0">
                  <p:rtn val="all"/>
                </p:endSync>
                <p:childTnLst>
                  <p:par>
                    <p:cTn id="75" fill="hold">
                      <p:stCondLst>
                        <p:cond delay="0"/>
                      </p:stCondLst>
                      <p:childTnLst>
                        <p:par>
                          <p:cTn id="76" fill="hold">
                            <p:stCondLst>
                              <p:cond delay="0"/>
                            </p:stCondLst>
                            <p:childTnLst>
                              <p:par>
                                <p:cTn id="77" presetID="9" presetClass="emph" presetSubtype="0" nodeType="clickEffect">
                                  <p:stCondLst>
                                    <p:cond delay="0"/>
                                  </p:stCondLst>
                                  <p:childTnLst>
                                    <p:set>
                                      <p:cBhvr rctx="PPT">
                                        <p:cTn id="78" dur="indefinite"/>
                                        <p:tgtEl>
                                          <p:spTgt spid="28"/>
                                        </p:tgtEl>
                                        <p:attrNameLst>
                                          <p:attrName>style.opacity</p:attrName>
                                        </p:attrNameLst>
                                      </p:cBhvr>
                                      <p:to>
                                        <p:strVal val="0.5"/>
                                      </p:to>
                                    </p:set>
                                    <p:animEffect filter="image" prLst="opacity: 0.5">
                                      <p:cBhvr rctx="IE">
                                        <p:cTn id="79" dur="indefinite"/>
                                        <p:tgtEl>
                                          <p:spTgt spid="28"/>
                                        </p:tgtEl>
                                      </p:cBhvr>
                                    </p:animEffect>
                                  </p:childTnLst>
                                </p:cTn>
                              </p:par>
                            </p:childTnLst>
                          </p:cTn>
                        </p:par>
                      </p:childTnLst>
                    </p:cTn>
                  </p:par>
                </p:childTnLst>
              </p:cTn>
              <p:nextCondLst>
                <p:cond evt="onClick" delay="0">
                  <p:tgtEl>
                    <p:spTgt spid="28"/>
                  </p:tgtEl>
                </p:cond>
              </p:nextCondLst>
            </p:seq>
            <p:seq concurrent="1" nextAc="seek">
              <p:cTn id="80" restart="whenNotActive" fill="hold" evtFilter="cancelBubble" nodeType="interactiveSeq">
                <p:stCondLst>
                  <p:cond evt="onClick" delay="0">
                    <p:tgtEl>
                      <p:spTgt spid="29"/>
                    </p:tgtEl>
                  </p:cond>
                </p:stCondLst>
                <p:endSync evt="end" delay="0">
                  <p:rtn val="all"/>
                </p:endSync>
                <p:childTnLst>
                  <p:par>
                    <p:cTn id="81" fill="hold">
                      <p:stCondLst>
                        <p:cond delay="0"/>
                      </p:stCondLst>
                      <p:childTnLst>
                        <p:par>
                          <p:cTn id="82" fill="hold">
                            <p:stCondLst>
                              <p:cond delay="0"/>
                            </p:stCondLst>
                            <p:childTnLst>
                              <p:par>
                                <p:cTn id="83" presetID="9" presetClass="emph" presetSubtype="0" nodeType="clickEffect">
                                  <p:stCondLst>
                                    <p:cond delay="0"/>
                                  </p:stCondLst>
                                  <p:childTnLst>
                                    <p:set>
                                      <p:cBhvr rctx="PPT">
                                        <p:cTn id="84" dur="indefinite"/>
                                        <p:tgtEl>
                                          <p:spTgt spid="29"/>
                                        </p:tgtEl>
                                        <p:attrNameLst>
                                          <p:attrName>style.opacity</p:attrName>
                                        </p:attrNameLst>
                                      </p:cBhvr>
                                      <p:to>
                                        <p:strVal val="0.5"/>
                                      </p:to>
                                    </p:set>
                                    <p:animEffect filter="image" prLst="opacity: 0.5">
                                      <p:cBhvr rctx="IE">
                                        <p:cTn id="85" dur="indefinite"/>
                                        <p:tgtEl>
                                          <p:spTgt spid="29"/>
                                        </p:tgtEl>
                                      </p:cBhvr>
                                    </p:animEffect>
                                  </p:childTnLst>
                                </p:cTn>
                              </p:par>
                            </p:childTnLst>
                          </p:cTn>
                        </p:par>
                      </p:childTnLst>
                    </p:cTn>
                  </p:par>
                </p:childTnLst>
              </p:cTn>
              <p:nextCondLst>
                <p:cond evt="onClick" delay="0">
                  <p:tgtEl>
                    <p:spTgt spid="29"/>
                  </p:tgtEl>
                </p:cond>
              </p:nextCondLst>
            </p:seq>
            <p:seq concurrent="1" nextAc="seek">
              <p:cTn id="86" restart="whenNotActive" fill="hold" evtFilter="cancelBubble" nodeType="interactiveSeq">
                <p:stCondLst>
                  <p:cond evt="onClick" delay="0">
                    <p:tgtEl>
                      <p:spTgt spid="30"/>
                    </p:tgtEl>
                  </p:cond>
                </p:stCondLst>
                <p:endSync evt="end" delay="0">
                  <p:rtn val="all"/>
                </p:endSync>
                <p:childTnLst>
                  <p:par>
                    <p:cTn id="87" fill="hold">
                      <p:stCondLst>
                        <p:cond delay="0"/>
                      </p:stCondLst>
                      <p:childTnLst>
                        <p:par>
                          <p:cTn id="88" fill="hold">
                            <p:stCondLst>
                              <p:cond delay="0"/>
                            </p:stCondLst>
                            <p:childTnLst>
                              <p:par>
                                <p:cTn id="89" presetID="9" presetClass="emph" presetSubtype="0" nodeType="clickEffect">
                                  <p:stCondLst>
                                    <p:cond delay="0"/>
                                  </p:stCondLst>
                                  <p:childTnLst>
                                    <p:set>
                                      <p:cBhvr rctx="PPT">
                                        <p:cTn id="90" dur="indefinite"/>
                                        <p:tgtEl>
                                          <p:spTgt spid="30"/>
                                        </p:tgtEl>
                                        <p:attrNameLst>
                                          <p:attrName>style.opacity</p:attrName>
                                        </p:attrNameLst>
                                      </p:cBhvr>
                                      <p:to>
                                        <p:strVal val="0.5"/>
                                      </p:to>
                                    </p:set>
                                    <p:animEffect filter="image" prLst="opacity: 0.5">
                                      <p:cBhvr rctx="IE">
                                        <p:cTn id="91" dur="indefinite"/>
                                        <p:tgtEl>
                                          <p:spTgt spid="30"/>
                                        </p:tgtEl>
                                      </p:cBhvr>
                                    </p:animEffect>
                                  </p:childTnLst>
                                </p:cTn>
                              </p:par>
                            </p:childTnLst>
                          </p:cTn>
                        </p:par>
                      </p:childTnLst>
                    </p:cTn>
                  </p:par>
                </p:childTnLst>
              </p:cTn>
              <p:nextCondLst>
                <p:cond evt="onClick" delay="0">
                  <p:tgtEl>
                    <p:spTgt spid="30"/>
                  </p:tgtEl>
                </p:cond>
              </p:nextCondLst>
            </p:seq>
            <p:seq concurrent="1" nextAc="seek">
              <p:cTn id="92" restart="whenNotActive" fill="hold" evtFilter="cancelBubble" nodeType="interactiveSeq">
                <p:stCondLst>
                  <p:cond evt="onClick" delay="0">
                    <p:tgtEl>
                      <p:spTgt spid="36"/>
                    </p:tgtEl>
                  </p:cond>
                </p:stCondLst>
                <p:endSync evt="end" delay="0">
                  <p:rtn val="all"/>
                </p:endSync>
                <p:childTnLst>
                  <p:par>
                    <p:cTn id="93" fill="hold">
                      <p:stCondLst>
                        <p:cond delay="0"/>
                      </p:stCondLst>
                      <p:childTnLst>
                        <p:par>
                          <p:cTn id="94" fill="hold">
                            <p:stCondLst>
                              <p:cond delay="0"/>
                            </p:stCondLst>
                            <p:childTnLst>
                              <p:par>
                                <p:cTn id="95" presetID="9" presetClass="emph" presetSubtype="0" nodeType="clickEffect">
                                  <p:stCondLst>
                                    <p:cond delay="0"/>
                                  </p:stCondLst>
                                  <p:childTnLst>
                                    <p:set>
                                      <p:cBhvr rctx="PPT">
                                        <p:cTn id="96" dur="indefinite"/>
                                        <p:tgtEl>
                                          <p:spTgt spid="36"/>
                                        </p:tgtEl>
                                        <p:attrNameLst>
                                          <p:attrName>style.opacity</p:attrName>
                                        </p:attrNameLst>
                                      </p:cBhvr>
                                      <p:to>
                                        <p:strVal val="0.5"/>
                                      </p:to>
                                    </p:set>
                                    <p:animEffect filter="image" prLst="opacity: 0.5">
                                      <p:cBhvr rctx="IE">
                                        <p:cTn id="97" dur="indefinite"/>
                                        <p:tgtEl>
                                          <p:spTgt spid="36"/>
                                        </p:tgtEl>
                                      </p:cBhvr>
                                    </p:animEffect>
                                  </p:childTnLst>
                                </p:cTn>
                              </p:par>
                            </p:childTnLst>
                          </p:cTn>
                        </p:par>
                      </p:childTnLst>
                    </p:cTn>
                  </p:par>
                </p:childTnLst>
              </p:cTn>
              <p:nextCondLst>
                <p:cond evt="onClick" delay="0">
                  <p:tgtEl>
                    <p:spTgt spid="3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70145" y="2603814"/>
            <a:ext cx="5614955" cy="1582292"/>
          </a:xfrm>
          <a:prstGeom prst="rect">
            <a:avLst/>
          </a:prstGeom>
          <a:solidFill>
            <a:schemeClr val="bg1"/>
          </a:solidFill>
          <a:ln w="38100">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668407" y="4236439"/>
            <a:ext cx="5614955" cy="1080279"/>
          </a:xfrm>
          <a:prstGeom prst="rect">
            <a:avLst/>
          </a:prstGeom>
          <a:solidFill>
            <a:schemeClr val="bg1"/>
          </a:solidFill>
          <a:ln w="38100">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668406" y="5385400"/>
            <a:ext cx="5614955" cy="752385"/>
          </a:xfrm>
          <a:prstGeom prst="rect">
            <a:avLst/>
          </a:prstGeom>
          <a:solidFill>
            <a:schemeClr val="bg1"/>
          </a:solidFill>
          <a:ln w="38100">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670146" y="2038526"/>
            <a:ext cx="5614955" cy="514954"/>
          </a:xfrm>
          <a:prstGeom prst="rect">
            <a:avLst/>
          </a:prstGeom>
          <a:solidFill>
            <a:schemeClr val="bg1"/>
          </a:solidFill>
          <a:ln w="38100">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676796" y="1286140"/>
            <a:ext cx="5614955" cy="702052"/>
          </a:xfrm>
          <a:prstGeom prst="rect">
            <a:avLst/>
          </a:prstGeom>
          <a:solidFill>
            <a:schemeClr val="bg1"/>
          </a:solidFill>
          <a:ln w="38100">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Odin</a:t>
            </a:r>
          </a:p>
        </p:txBody>
      </p:sp>
      <p:sp>
        <p:nvSpPr>
          <p:cNvPr id="7" name="Rectangle 6"/>
          <p:cNvSpPr/>
          <p:nvPr/>
        </p:nvSpPr>
        <p:spPr>
          <a:xfrm>
            <a:off x="764164" y="1286139"/>
            <a:ext cx="5527588" cy="4801314"/>
          </a:xfrm>
          <a:prstGeom prst="rect">
            <a:avLst/>
          </a:prstGeom>
        </p:spPr>
        <p:txBody>
          <a:bodyPr wrap="square">
            <a:spAutoFit/>
          </a:bodyPr>
          <a:lstStyle/>
          <a:p>
            <a:r>
              <a:rPr lang="en-GB" dirty="0"/>
              <a:t>Odin is the chief god in Norse mythology and part of the </a:t>
            </a:r>
            <a:r>
              <a:rPr lang="en-GB" dirty="0" err="1"/>
              <a:t>Æsir</a:t>
            </a:r>
            <a:r>
              <a:rPr lang="en-GB" dirty="0"/>
              <a:t> pantheon. He is the king of </a:t>
            </a:r>
            <a:r>
              <a:rPr lang="en-GB" dirty="0" err="1"/>
              <a:t>Asgard</a:t>
            </a:r>
            <a:r>
              <a:rPr lang="en-GB" dirty="0"/>
              <a:t>.</a:t>
            </a:r>
          </a:p>
          <a:p>
            <a:endParaRPr lang="en-GB" dirty="0"/>
          </a:p>
          <a:p>
            <a:r>
              <a:rPr lang="en-GB" dirty="0"/>
              <a:t>Odin is the god of wisdom, poetry, death and magic.</a:t>
            </a:r>
          </a:p>
          <a:p>
            <a:endParaRPr lang="en-GB" dirty="0"/>
          </a:p>
          <a:p>
            <a:r>
              <a:rPr lang="en-GB" dirty="0"/>
              <a:t>Also known as the All-Father, </a:t>
            </a:r>
            <a:r>
              <a:rPr lang="en-GB"/>
              <a:t>it is </a:t>
            </a:r>
            <a:r>
              <a:rPr lang="en-GB" dirty="0"/>
              <a:t>believed that he gave up one of his eyes in order to gain understanding of the universe. He is also often accompanied by two ravens who help him see everything.</a:t>
            </a:r>
          </a:p>
          <a:p>
            <a:endParaRPr lang="en-GB" dirty="0"/>
          </a:p>
          <a:p>
            <a:r>
              <a:rPr lang="en-GB" dirty="0"/>
              <a:t>He rides into battle upon an eight-legged horse called </a:t>
            </a:r>
            <a:r>
              <a:rPr lang="en-GB" dirty="0" err="1"/>
              <a:t>Sleipnir</a:t>
            </a:r>
            <a:r>
              <a:rPr lang="en-GB" dirty="0"/>
              <a:t> and wields the mighty spear </a:t>
            </a:r>
            <a:r>
              <a:rPr lang="en-GB" dirty="0" err="1"/>
              <a:t>Gungnir</a:t>
            </a:r>
            <a:r>
              <a:rPr lang="en-GB" dirty="0"/>
              <a:t>, with which he never misses his target.</a:t>
            </a:r>
          </a:p>
          <a:p>
            <a:br>
              <a:rPr lang="en-GB" dirty="0"/>
            </a:br>
            <a:r>
              <a:rPr lang="en-GB" dirty="0"/>
              <a:t>He is married to the goddess Frigg and is the father of many gods, including Thor and </a:t>
            </a:r>
            <a:r>
              <a:rPr lang="en-GB" dirty="0" err="1"/>
              <a:t>Baldr</a:t>
            </a:r>
            <a:r>
              <a:rPr lang="en-GB" dirty="0"/>
              <a:t>.</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56060" y="151002"/>
            <a:ext cx="2621213" cy="6639886"/>
          </a:xfrm>
          <a:prstGeom prst="rect">
            <a:avLst/>
          </a:prstGeom>
        </p:spPr>
      </p:pic>
      <p:sp>
        <p:nvSpPr>
          <p:cNvPr id="14" name="Right Arrow 13">
            <a:hlinkClick r:id="rId3" action="ppaction://hlinksldjump"/>
          </p:cNvPr>
          <p:cNvSpPr/>
          <p:nvPr/>
        </p:nvSpPr>
        <p:spPr>
          <a:xfrm flipH="1">
            <a:off x="676796" y="787555"/>
            <a:ext cx="511743" cy="361506"/>
          </a:xfrm>
          <a:prstGeom prst="rightArrow">
            <a:avLst/>
          </a:prstGeom>
          <a:solidFill>
            <a:srgbClr val="6C9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38906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500"/>
                                        <p:tgtEl>
                                          <p:spTgt spid="7">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animEffect transition="in" filter="fade">
                                      <p:cBhvr>
                                        <p:cTn id="29" dur="500"/>
                                        <p:tgtEl>
                                          <p:spTgt spid="7">
                                            <p:txEl>
                                              <p:pRg st="4" end="4"/>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7">
                                            <p:txEl>
                                              <p:pRg st="6" end="6"/>
                                            </p:txEl>
                                          </p:spTgt>
                                        </p:tgtEl>
                                        <p:attrNameLst>
                                          <p:attrName>style.visibility</p:attrName>
                                        </p:attrNameLst>
                                      </p:cBhvr>
                                      <p:to>
                                        <p:strVal val="visible"/>
                                      </p:to>
                                    </p:set>
                                    <p:animEffect transition="in" filter="fade">
                                      <p:cBhvr>
                                        <p:cTn id="40" dur="500"/>
                                        <p:tgtEl>
                                          <p:spTgt spid="7">
                                            <p:txEl>
                                              <p:pRg st="6" end="6"/>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ntr" presetSubtype="0" fill="hold" nodeType="withEffect">
                                  <p:stCondLst>
                                    <p:cond delay="0"/>
                                  </p:stCondLst>
                                  <p:childTnLst>
                                    <p:set>
                                      <p:cBhvr>
                                        <p:cTn id="50" dur="1" fill="hold">
                                          <p:stCondLst>
                                            <p:cond delay="0"/>
                                          </p:stCondLst>
                                        </p:cTn>
                                        <p:tgtEl>
                                          <p:spTgt spid="7">
                                            <p:txEl>
                                              <p:pRg st="7" end="7"/>
                                            </p:txEl>
                                          </p:spTgt>
                                        </p:tgtEl>
                                        <p:attrNameLst>
                                          <p:attrName>style.visibility</p:attrName>
                                        </p:attrNameLst>
                                      </p:cBhvr>
                                      <p:to>
                                        <p:strVal val="visible"/>
                                      </p:to>
                                    </p:set>
                                    <p:animEffect transition="in" filter="fade">
                                      <p:cBhvr>
                                        <p:cTn id="51" dur="500"/>
                                        <p:tgtEl>
                                          <p:spTgt spid="7">
                                            <p:txEl>
                                              <p:pRg st="7" end="7"/>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9" grpId="0" animBg="1"/>
      <p:bldP spid="9" grpId="1" animBg="1"/>
      <p:bldP spid="8" grpId="0" animBg="1"/>
      <p:bldP spid="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70145" y="4328719"/>
            <a:ext cx="5614955" cy="1322020"/>
          </a:xfrm>
          <a:prstGeom prst="rect">
            <a:avLst/>
          </a:prstGeom>
          <a:solidFill>
            <a:schemeClr val="bg1"/>
          </a:solidFill>
          <a:ln w="38100">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670146" y="2678849"/>
            <a:ext cx="5614955" cy="1599535"/>
          </a:xfrm>
          <a:prstGeom prst="rect">
            <a:avLst/>
          </a:prstGeom>
          <a:solidFill>
            <a:schemeClr val="bg1"/>
          </a:solidFill>
          <a:ln w="38100">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676796" y="1604920"/>
            <a:ext cx="5614955" cy="994305"/>
          </a:xfrm>
          <a:prstGeom prst="rect">
            <a:avLst/>
          </a:prstGeom>
          <a:solidFill>
            <a:schemeClr val="bg1"/>
          </a:solidFill>
          <a:ln w="38100">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Thor</a:t>
            </a:r>
          </a:p>
        </p:txBody>
      </p:sp>
      <p:sp>
        <p:nvSpPr>
          <p:cNvPr id="7" name="Rectangle 6"/>
          <p:cNvSpPr/>
          <p:nvPr/>
        </p:nvSpPr>
        <p:spPr>
          <a:xfrm>
            <a:off x="764164" y="1630087"/>
            <a:ext cx="5527588" cy="3970318"/>
          </a:xfrm>
          <a:prstGeom prst="rect">
            <a:avLst/>
          </a:prstGeom>
        </p:spPr>
        <p:txBody>
          <a:bodyPr wrap="square">
            <a:spAutoFit/>
          </a:bodyPr>
          <a:lstStyle/>
          <a:p>
            <a:r>
              <a:rPr lang="en-GB" dirty="0"/>
              <a:t>Thor is the god of thunder, storms, strength and fertility. He is part of the </a:t>
            </a:r>
            <a:r>
              <a:rPr lang="en-GB" dirty="0" err="1"/>
              <a:t>Æsir</a:t>
            </a:r>
            <a:r>
              <a:rPr lang="en-GB" dirty="0"/>
              <a:t> pantheon. He is the son of Odin and married to the goddess Sif.</a:t>
            </a:r>
          </a:p>
          <a:p>
            <a:endParaRPr lang="en-GB" dirty="0"/>
          </a:p>
          <a:p>
            <a:r>
              <a:rPr lang="en-GB" dirty="0"/>
              <a:t>Thor wields a magical hammer called Mjolnir which is so powerful it can destroy mountains. He is able to summon thunder and lightning using his hammer in battle against his enemies. Vikings believed that a thunderstorm was a sign that Thor was angry. </a:t>
            </a:r>
          </a:p>
          <a:p>
            <a:endParaRPr lang="en-GB" dirty="0"/>
          </a:p>
          <a:p>
            <a:r>
              <a:rPr lang="en-GB" dirty="0"/>
              <a:t>Thor also has incredible strength and is a mighty warrior. There are many tales of his battles, including with the giant serpent </a:t>
            </a:r>
            <a:r>
              <a:rPr lang="en-GB" dirty="0" err="1"/>
              <a:t>Jörmungandr</a:t>
            </a:r>
            <a:r>
              <a:rPr lang="en-GB" dirty="0"/>
              <a:t> during </a:t>
            </a:r>
            <a:r>
              <a:rPr lang="en-GB" dirty="0" err="1"/>
              <a:t>Ragnarök</a:t>
            </a:r>
            <a:r>
              <a:rPr lang="en-GB" dirty="0"/>
              <a:t> – the final battle of the gods.</a:t>
            </a: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6747" y="855678"/>
            <a:ext cx="2678752" cy="5452844"/>
          </a:xfrm>
          <a:prstGeom prst="rect">
            <a:avLst/>
          </a:prstGeom>
        </p:spPr>
      </p:pic>
      <p:sp>
        <p:nvSpPr>
          <p:cNvPr id="15" name="Right Arrow 14">
            <a:hlinkClick r:id="rId3" action="ppaction://hlinksldjump"/>
          </p:cNvPr>
          <p:cNvSpPr/>
          <p:nvPr/>
        </p:nvSpPr>
        <p:spPr>
          <a:xfrm flipH="1">
            <a:off x="676796" y="787555"/>
            <a:ext cx="511743" cy="361506"/>
          </a:xfrm>
          <a:prstGeom prst="rightArrow">
            <a:avLst/>
          </a:prstGeom>
          <a:solidFill>
            <a:srgbClr val="6C9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6584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500"/>
                                        <p:tgtEl>
                                          <p:spTgt spid="7">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nodeType="with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fade">
                                      <p:cBhvr>
                                        <p:cTn id="3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9" grpId="1" animBg="1"/>
      <p:bldP spid="8" grpId="0" animBg="1"/>
      <p:bldP spid="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70145" y="4760762"/>
            <a:ext cx="5614955" cy="959756"/>
          </a:xfrm>
          <a:prstGeom prst="rect">
            <a:avLst/>
          </a:prstGeom>
          <a:solidFill>
            <a:schemeClr val="bg1"/>
          </a:solidFill>
          <a:ln w="38100">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670145" y="3888228"/>
            <a:ext cx="5614955" cy="784480"/>
          </a:xfrm>
          <a:prstGeom prst="rect">
            <a:avLst/>
          </a:prstGeom>
          <a:solidFill>
            <a:schemeClr val="bg1"/>
          </a:solidFill>
          <a:ln w="38100">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670146" y="2521964"/>
            <a:ext cx="5614955" cy="1295028"/>
          </a:xfrm>
          <a:prstGeom prst="rect">
            <a:avLst/>
          </a:prstGeom>
          <a:solidFill>
            <a:schemeClr val="bg1"/>
          </a:solidFill>
          <a:ln w="38100">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676796" y="1448034"/>
            <a:ext cx="5614955" cy="994305"/>
          </a:xfrm>
          <a:prstGeom prst="rect">
            <a:avLst/>
          </a:prstGeom>
          <a:solidFill>
            <a:schemeClr val="bg1"/>
          </a:solidFill>
          <a:ln w="38100">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Loki</a:t>
            </a:r>
          </a:p>
        </p:txBody>
      </p:sp>
      <p:sp>
        <p:nvSpPr>
          <p:cNvPr id="7" name="Rectangle 6"/>
          <p:cNvSpPr/>
          <p:nvPr/>
        </p:nvSpPr>
        <p:spPr>
          <a:xfrm>
            <a:off x="764164" y="1473201"/>
            <a:ext cx="5527588" cy="4247317"/>
          </a:xfrm>
          <a:prstGeom prst="rect">
            <a:avLst/>
          </a:prstGeom>
        </p:spPr>
        <p:txBody>
          <a:bodyPr wrap="square">
            <a:spAutoFit/>
          </a:bodyPr>
          <a:lstStyle/>
          <a:p>
            <a:r>
              <a:rPr lang="en-GB" dirty="0"/>
              <a:t>Loki is the god of mischief and chaos. He is known for playing tricks on the other gods. He is part of the </a:t>
            </a:r>
            <a:r>
              <a:rPr lang="en-GB" dirty="0" err="1"/>
              <a:t>Æsir</a:t>
            </a:r>
            <a:r>
              <a:rPr lang="en-GB" dirty="0"/>
              <a:t> pantheon. </a:t>
            </a:r>
          </a:p>
          <a:p>
            <a:endParaRPr lang="en-GB" dirty="0"/>
          </a:p>
          <a:p>
            <a:r>
              <a:rPr lang="en-GB" dirty="0"/>
              <a:t>Loki is shown in the tales to only care for himself and life’s pleasures though he is also sometimes shown as playful and as helping the other gods (but only if it helps him by doing so).</a:t>
            </a:r>
          </a:p>
          <a:p>
            <a:endParaRPr lang="en-GB" dirty="0"/>
          </a:p>
          <a:p>
            <a:r>
              <a:rPr lang="en-GB" dirty="0"/>
              <a:t>He is able to change his shape to that of other living creatures, such as a mare, fly, salmon and a falcon.</a:t>
            </a:r>
          </a:p>
          <a:p>
            <a:endParaRPr lang="en-GB" dirty="0"/>
          </a:p>
          <a:p>
            <a:r>
              <a:rPr lang="en-GB" dirty="0"/>
              <a:t>He is married to the goddess </a:t>
            </a:r>
            <a:r>
              <a:rPr lang="en-GB" dirty="0" err="1"/>
              <a:t>Sigyn</a:t>
            </a:r>
            <a:r>
              <a:rPr lang="en-GB" dirty="0"/>
              <a:t> and is the father of Hel, the giant serpent </a:t>
            </a:r>
            <a:r>
              <a:rPr lang="en-GB" dirty="0" err="1"/>
              <a:t>Jörmungandr</a:t>
            </a:r>
            <a:r>
              <a:rPr lang="en-GB" dirty="0"/>
              <a:t> and the giant wolf Fenrir.</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2382" y="609096"/>
            <a:ext cx="2421167" cy="5980455"/>
          </a:xfrm>
          <a:prstGeom prst="rect">
            <a:avLst/>
          </a:prstGeom>
        </p:spPr>
      </p:pic>
      <p:sp>
        <p:nvSpPr>
          <p:cNvPr id="14" name="Right Arrow 13">
            <a:hlinkClick r:id="rId3" action="ppaction://hlinksldjump"/>
          </p:cNvPr>
          <p:cNvSpPr/>
          <p:nvPr/>
        </p:nvSpPr>
        <p:spPr>
          <a:xfrm flipH="1">
            <a:off x="676796" y="787555"/>
            <a:ext cx="511743" cy="361506"/>
          </a:xfrm>
          <a:prstGeom prst="rightArrow">
            <a:avLst/>
          </a:prstGeom>
          <a:solidFill>
            <a:srgbClr val="6C9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95639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500"/>
                                        <p:tgtEl>
                                          <p:spTgt spid="7">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animEffect transition="in" filter="fade">
                                      <p:cBhvr>
                                        <p:cTn id="29" dur="500"/>
                                        <p:tgtEl>
                                          <p:spTgt spid="7">
                                            <p:txEl>
                                              <p:pRg st="4" end="4"/>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7">
                                            <p:txEl>
                                              <p:pRg st="6" end="6"/>
                                            </p:txEl>
                                          </p:spTgt>
                                        </p:tgtEl>
                                        <p:attrNameLst>
                                          <p:attrName>style.visibility</p:attrName>
                                        </p:attrNameLst>
                                      </p:cBhvr>
                                      <p:to>
                                        <p:strVal val="visible"/>
                                      </p:to>
                                    </p:set>
                                    <p:animEffect transition="in" filter="fade">
                                      <p:cBhvr>
                                        <p:cTn id="40" dur="500"/>
                                        <p:tgtEl>
                                          <p:spTgt spid="7">
                                            <p:txEl>
                                              <p:pRg st="6" end="6"/>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10" grpId="1" animBg="1"/>
      <p:bldP spid="9" grpId="0" animBg="1"/>
      <p:bldP spid="9" grpId="1" animBg="1"/>
      <p:bldP spid="8" grpId="0" animBg="1"/>
      <p:bldP spid="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70145" y="4743984"/>
            <a:ext cx="5614955" cy="959756"/>
          </a:xfrm>
          <a:prstGeom prst="rect">
            <a:avLst/>
          </a:prstGeom>
          <a:solidFill>
            <a:schemeClr val="bg1"/>
          </a:solidFill>
          <a:ln w="38100">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670145" y="3888228"/>
            <a:ext cx="5614955" cy="784480"/>
          </a:xfrm>
          <a:prstGeom prst="rect">
            <a:avLst/>
          </a:prstGeom>
          <a:solidFill>
            <a:schemeClr val="bg1"/>
          </a:solidFill>
          <a:ln w="38100">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670146" y="2521964"/>
            <a:ext cx="5614955" cy="1295028"/>
          </a:xfrm>
          <a:prstGeom prst="rect">
            <a:avLst/>
          </a:prstGeom>
          <a:solidFill>
            <a:schemeClr val="bg1"/>
          </a:solidFill>
          <a:ln w="38100">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676796" y="1448034"/>
            <a:ext cx="5614955" cy="994305"/>
          </a:xfrm>
          <a:prstGeom prst="rect">
            <a:avLst/>
          </a:prstGeom>
          <a:solidFill>
            <a:schemeClr val="bg1"/>
          </a:solidFill>
          <a:ln w="38100">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Frigg</a:t>
            </a:r>
          </a:p>
        </p:txBody>
      </p:sp>
      <p:sp>
        <p:nvSpPr>
          <p:cNvPr id="7" name="Rectangle 6"/>
          <p:cNvSpPr/>
          <p:nvPr/>
        </p:nvSpPr>
        <p:spPr>
          <a:xfrm>
            <a:off x="764164" y="1473201"/>
            <a:ext cx="5527588" cy="4247317"/>
          </a:xfrm>
          <a:prstGeom prst="rect">
            <a:avLst/>
          </a:prstGeom>
        </p:spPr>
        <p:txBody>
          <a:bodyPr wrap="square">
            <a:spAutoFit/>
          </a:bodyPr>
          <a:lstStyle/>
          <a:p>
            <a:r>
              <a:rPr lang="en-GB" dirty="0"/>
              <a:t>Frigg, or Frigga, is the goddess of motherhood and the sky, the wife of Odin and mother of </a:t>
            </a:r>
            <a:r>
              <a:rPr lang="en-GB" dirty="0" err="1"/>
              <a:t>Baldr</a:t>
            </a:r>
            <a:r>
              <a:rPr lang="en-GB" dirty="0"/>
              <a:t> and </a:t>
            </a:r>
            <a:r>
              <a:rPr lang="en-GB" dirty="0" err="1"/>
              <a:t>Hodr</a:t>
            </a:r>
            <a:r>
              <a:rPr lang="en-GB" dirty="0"/>
              <a:t>. She is part of the </a:t>
            </a:r>
            <a:r>
              <a:rPr lang="en-GB" dirty="0" err="1"/>
              <a:t>Æsir</a:t>
            </a:r>
            <a:r>
              <a:rPr lang="en-GB" dirty="0"/>
              <a:t> pantheon. </a:t>
            </a:r>
          </a:p>
          <a:p>
            <a:endParaRPr lang="en-GB" dirty="0"/>
          </a:p>
          <a:p>
            <a:r>
              <a:rPr lang="en-GB" dirty="0"/>
              <a:t>Many of the stories surrounding Frigga are about her family role, alongside her husband and children. She is shown to be strong-willed and protective of those she loves.</a:t>
            </a:r>
          </a:p>
          <a:p>
            <a:endParaRPr lang="en-GB" dirty="0"/>
          </a:p>
          <a:p>
            <a:r>
              <a:rPr lang="en-GB" dirty="0"/>
              <a:t>Frigga is usually depicted as a beautiful woman in peaceful backgrounds, showing her calm nature. </a:t>
            </a:r>
          </a:p>
          <a:p>
            <a:endParaRPr lang="en-GB" dirty="0"/>
          </a:p>
          <a:p>
            <a:r>
              <a:rPr lang="en-GB" dirty="0"/>
              <a:t>Her symbols include the full moon, the spinning wheel, mistletoe and silver, which are often included in images of her.</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74401" y="1146231"/>
            <a:ext cx="3069599" cy="5002005"/>
          </a:xfrm>
          <a:prstGeom prst="rect">
            <a:avLst/>
          </a:prstGeom>
        </p:spPr>
      </p:pic>
      <p:sp>
        <p:nvSpPr>
          <p:cNvPr id="13" name="Right Arrow 12">
            <a:hlinkClick r:id="rId3" action="ppaction://hlinksldjump"/>
          </p:cNvPr>
          <p:cNvSpPr/>
          <p:nvPr/>
        </p:nvSpPr>
        <p:spPr>
          <a:xfrm flipH="1">
            <a:off x="676796" y="787555"/>
            <a:ext cx="511743" cy="361506"/>
          </a:xfrm>
          <a:prstGeom prst="rightArrow">
            <a:avLst/>
          </a:prstGeom>
          <a:solidFill>
            <a:srgbClr val="6C9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7072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500"/>
                                        <p:tgtEl>
                                          <p:spTgt spid="7">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animEffect transition="in" filter="fade">
                                      <p:cBhvr>
                                        <p:cTn id="29" dur="500"/>
                                        <p:tgtEl>
                                          <p:spTgt spid="7">
                                            <p:txEl>
                                              <p:pRg st="4" end="4"/>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7">
                                            <p:txEl>
                                              <p:pRg st="6" end="6"/>
                                            </p:txEl>
                                          </p:spTgt>
                                        </p:tgtEl>
                                        <p:attrNameLst>
                                          <p:attrName>style.visibility</p:attrName>
                                        </p:attrNameLst>
                                      </p:cBhvr>
                                      <p:to>
                                        <p:strVal val="visible"/>
                                      </p:to>
                                    </p:set>
                                    <p:animEffect transition="in" filter="fade">
                                      <p:cBhvr>
                                        <p:cTn id="40" dur="500"/>
                                        <p:tgtEl>
                                          <p:spTgt spid="7">
                                            <p:txEl>
                                              <p:pRg st="6" end="6"/>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10" grpId="1" animBg="1"/>
      <p:bldP spid="9" grpId="0" animBg="1"/>
      <p:bldP spid="9" grpId="1" animBg="1"/>
      <p:bldP spid="8" grpId="0" animBg="1"/>
      <p:bldP spid="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70145" y="4920070"/>
            <a:ext cx="5614955" cy="1278391"/>
          </a:xfrm>
          <a:prstGeom prst="rect">
            <a:avLst/>
          </a:prstGeom>
          <a:solidFill>
            <a:schemeClr val="bg1"/>
          </a:solidFill>
          <a:ln w="38100">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670145" y="3837893"/>
            <a:ext cx="5614955" cy="1010943"/>
          </a:xfrm>
          <a:prstGeom prst="rect">
            <a:avLst/>
          </a:prstGeom>
          <a:solidFill>
            <a:schemeClr val="bg1"/>
          </a:solidFill>
          <a:ln w="38100">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670146" y="2722197"/>
            <a:ext cx="5614955" cy="1052850"/>
          </a:xfrm>
          <a:prstGeom prst="rect">
            <a:avLst/>
          </a:prstGeom>
          <a:solidFill>
            <a:schemeClr val="bg1"/>
          </a:solidFill>
          <a:ln w="38100">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676796" y="1397700"/>
            <a:ext cx="5614955" cy="1244832"/>
          </a:xfrm>
          <a:prstGeom prst="rect">
            <a:avLst/>
          </a:prstGeom>
          <a:solidFill>
            <a:schemeClr val="bg1"/>
          </a:solidFill>
          <a:ln w="38100">
            <a:solidFill>
              <a:srgbClr val="6C9D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Freya</a:t>
            </a:r>
          </a:p>
        </p:txBody>
      </p:sp>
      <p:sp>
        <p:nvSpPr>
          <p:cNvPr id="7" name="Rectangle 6"/>
          <p:cNvSpPr/>
          <p:nvPr/>
        </p:nvSpPr>
        <p:spPr>
          <a:xfrm>
            <a:off x="764164" y="1422867"/>
            <a:ext cx="5527588" cy="4801314"/>
          </a:xfrm>
          <a:prstGeom prst="rect">
            <a:avLst/>
          </a:prstGeom>
        </p:spPr>
        <p:txBody>
          <a:bodyPr wrap="square">
            <a:spAutoFit/>
          </a:bodyPr>
          <a:lstStyle/>
          <a:p>
            <a:r>
              <a:rPr lang="en-GB" dirty="0"/>
              <a:t>Freya, or Freyja, is the goddess of love, war and death. She is the daughter of the god </a:t>
            </a:r>
            <a:r>
              <a:rPr lang="en-GB" dirty="0" err="1"/>
              <a:t>Njord</a:t>
            </a:r>
            <a:r>
              <a:rPr lang="en-GB" dirty="0"/>
              <a:t> and has a twin brother, </a:t>
            </a:r>
            <a:r>
              <a:rPr lang="en-GB" dirty="0" err="1"/>
              <a:t>Freyr</a:t>
            </a:r>
            <a:r>
              <a:rPr lang="en-GB" dirty="0"/>
              <a:t>. He is part of the Vanir pantheon. </a:t>
            </a:r>
          </a:p>
          <a:p>
            <a:endParaRPr lang="en-GB" dirty="0"/>
          </a:p>
          <a:p>
            <a:r>
              <a:rPr lang="en-GB" dirty="0"/>
              <a:t>Freya is often shown riding in her chariot which is pulled by two cats and has a cloak made from falcon feathers.</a:t>
            </a:r>
          </a:p>
          <a:p>
            <a:endParaRPr lang="en-GB" dirty="0"/>
          </a:p>
          <a:p>
            <a:r>
              <a:rPr lang="en-GB" dirty="0"/>
              <a:t>Freya rules over the heavenly field, </a:t>
            </a:r>
            <a:r>
              <a:rPr lang="en-GB" dirty="0" err="1"/>
              <a:t>Fólkvangr</a:t>
            </a:r>
            <a:r>
              <a:rPr lang="en-GB" dirty="0"/>
              <a:t>, where she welcomes those who died in battle but did not go to Valhalla.</a:t>
            </a:r>
          </a:p>
          <a:p>
            <a:endParaRPr lang="en-GB" dirty="0"/>
          </a:p>
          <a:p>
            <a:r>
              <a:rPr lang="en-GB" dirty="0"/>
              <a:t>Freya is married to the god Od although he is absent a lot of the time. Because of this, Freya is said to weep tears of red gold as she searches for him.</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8313" y="1266737"/>
            <a:ext cx="2967546" cy="5138979"/>
          </a:xfrm>
          <a:prstGeom prst="rect">
            <a:avLst/>
          </a:prstGeom>
        </p:spPr>
      </p:pic>
      <p:sp>
        <p:nvSpPr>
          <p:cNvPr id="13" name="Right Arrow 12">
            <a:hlinkClick r:id="rId3" action="ppaction://hlinksldjump"/>
          </p:cNvPr>
          <p:cNvSpPr/>
          <p:nvPr/>
        </p:nvSpPr>
        <p:spPr>
          <a:xfrm flipH="1">
            <a:off x="676796" y="787555"/>
            <a:ext cx="511743" cy="361506"/>
          </a:xfrm>
          <a:prstGeom prst="rightArrow">
            <a:avLst/>
          </a:prstGeom>
          <a:solidFill>
            <a:srgbClr val="6C9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8063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500"/>
                                        <p:tgtEl>
                                          <p:spTgt spid="7">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animEffect transition="in" filter="fade">
                                      <p:cBhvr>
                                        <p:cTn id="29" dur="500"/>
                                        <p:tgtEl>
                                          <p:spTgt spid="7">
                                            <p:txEl>
                                              <p:pRg st="4" end="4"/>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7">
                                            <p:txEl>
                                              <p:pRg st="6" end="6"/>
                                            </p:txEl>
                                          </p:spTgt>
                                        </p:tgtEl>
                                        <p:attrNameLst>
                                          <p:attrName>style.visibility</p:attrName>
                                        </p:attrNameLst>
                                      </p:cBhvr>
                                      <p:to>
                                        <p:strVal val="visible"/>
                                      </p:to>
                                    </p:set>
                                    <p:animEffect transition="in" filter="fade">
                                      <p:cBhvr>
                                        <p:cTn id="40" dur="500"/>
                                        <p:tgtEl>
                                          <p:spTgt spid="7">
                                            <p:txEl>
                                              <p:pRg st="6" end="6"/>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10" grpId="1" animBg="1"/>
      <p:bldP spid="9" grpId="0" animBg="1"/>
      <p:bldP spid="9" grpId="1" animBg="1"/>
      <p:bldP spid="8" grpId="0" animBg="1"/>
      <p:bldP spid="8" grpId="1"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180D27B9-5640-447B-B5C0-DD73573B2821}" vid="{310EF2B5-F8B8-4941-8818-76ED4D5D30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163</TotalTime>
  <Words>1921</Words>
  <Application>Microsoft Office PowerPoint</Application>
  <PresentationFormat>On-screen Show (4:3)</PresentationFormat>
  <Paragraphs>132</Paragraphs>
  <Slides>21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Twinkl</vt:lpstr>
      <vt:lpstr>Calibri</vt:lpstr>
      <vt:lpstr>Office Theme</vt:lpstr>
      <vt:lpstr>PowerPoint Presentation</vt:lpstr>
      <vt:lpstr>Norse Mythology</vt:lpstr>
      <vt:lpstr>Norse Mythology</vt:lpstr>
      <vt:lpstr>Norse Mythology</vt:lpstr>
      <vt:lpstr>Odin</vt:lpstr>
      <vt:lpstr>Thor</vt:lpstr>
      <vt:lpstr>Loki</vt:lpstr>
      <vt:lpstr>Frigg</vt:lpstr>
      <vt:lpstr>Freya</vt:lpstr>
      <vt:lpstr>Freyr</vt:lpstr>
      <vt:lpstr>Baldr</vt:lpstr>
      <vt:lpstr>Heimdall</vt:lpstr>
      <vt:lpstr>Týr</vt:lpstr>
      <vt:lpstr>Njord</vt:lpstr>
      <vt:lpstr>Skadi</vt:lpstr>
      <vt:lpstr>Sif</vt:lpstr>
      <vt:lpstr>Bragi</vt:lpstr>
      <vt:lpstr>Hel</vt:lpstr>
      <vt:lpstr>Idun</vt:lpstr>
      <vt:lpstr>Vidar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Canlin</dc:creator>
  <cp:lastModifiedBy>Samantha Hunter</cp:lastModifiedBy>
  <cp:revision>49</cp:revision>
  <dcterms:created xsi:type="dcterms:W3CDTF">2019-06-05T14:28:20Z</dcterms:created>
  <dcterms:modified xsi:type="dcterms:W3CDTF">2019-06-24T08:32:58Z</dcterms:modified>
</cp:coreProperties>
</file>